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6"/>
  </p:notesMasterIdLst>
  <p:sldIdLst>
    <p:sldId id="256" r:id="rId2"/>
    <p:sldId id="300" r:id="rId3"/>
    <p:sldId id="351" r:id="rId4"/>
    <p:sldId id="353" r:id="rId5"/>
    <p:sldId id="354" r:id="rId6"/>
    <p:sldId id="301" r:id="rId7"/>
    <p:sldId id="302" r:id="rId8"/>
    <p:sldId id="375" r:id="rId9"/>
    <p:sldId id="303" r:id="rId10"/>
    <p:sldId id="304"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20" r:id="rId25"/>
    <p:sldId id="321" r:id="rId26"/>
    <p:sldId id="322" r:id="rId27"/>
    <p:sldId id="323" r:id="rId28"/>
    <p:sldId id="324" r:id="rId29"/>
    <p:sldId id="325" r:id="rId30"/>
    <p:sldId id="327" r:id="rId31"/>
    <p:sldId id="328" r:id="rId32"/>
    <p:sldId id="329" r:id="rId33"/>
    <p:sldId id="330" r:id="rId34"/>
    <p:sldId id="331" r:id="rId35"/>
    <p:sldId id="332" r:id="rId36"/>
    <p:sldId id="333" r:id="rId37"/>
    <p:sldId id="334" r:id="rId38"/>
    <p:sldId id="335" r:id="rId39"/>
    <p:sldId id="346" r:id="rId40"/>
    <p:sldId id="347" r:id="rId41"/>
    <p:sldId id="337" r:id="rId42"/>
    <p:sldId id="338" r:id="rId43"/>
    <p:sldId id="339" r:id="rId44"/>
    <p:sldId id="340" r:id="rId45"/>
    <p:sldId id="342" r:id="rId46"/>
    <p:sldId id="343" r:id="rId47"/>
    <p:sldId id="369" r:id="rId48"/>
    <p:sldId id="370" r:id="rId49"/>
    <p:sldId id="371" r:id="rId50"/>
    <p:sldId id="372" r:id="rId51"/>
    <p:sldId id="373" r:id="rId52"/>
    <p:sldId id="374" r:id="rId53"/>
    <p:sldId id="377" r:id="rId54"/>
    <p:sldId id="376" r:id="rId5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1" roundtripDataSignature="AMtx7mghcpi82L6Yu4W90mv41hgTQo0l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0" d="100"/>
          <a:sy n="120" d="100"/>
        </p:scale>
        <p:origin x="1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12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12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12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5175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53044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6079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2556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5613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1839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17306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268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2740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904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4309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88492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10807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5109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34386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89668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6215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93693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20933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35331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23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9882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76187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14234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56235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31918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60999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66850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06771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75117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56470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811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05786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93620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55842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56169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46514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0888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62953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54722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D63748B-4B0A-7EC8-D25E-517ACDBA3163}"/>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2AC8DB3C-352D-3AB6-CA17-845879FD90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B1E4C8F0-5C46-1A8A-3700-8F7CAF845D7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778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6BC47203-03E9-51F1-19AE-C37F13587A2C}"/>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A8E4855F-488F-3205-CFDC-B9756CB4BE3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74A13DA3-C149-D395-4AD0-AB5E835C1F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60282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96F1EA24-9A01-50C3-1EFE-EC8E6AF19B13}"/>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1E6A8E1B-0F6E-946E-9723-3D3D7E5942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89A7DFC7-7A4E-9C12-7636-C16700DEE6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6131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25187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05E772DF-9F6B-5488-2767-69ED8577C13E}"/>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DA98BD72-F543-8377-D3D2-D4592622F59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F9280A19-4651-8A85-8DAF-507034BD906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1316621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BED6AD9D-AB55-BD64-5F10-600CB29BC4B6}"/>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253EC034-48FF-56CC-1A51-F61882AC4FF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56CCD5CA-AFCD-3999-D0CC-328170EE07F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55107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8FA89769-E034-62F8-B26D-0FF2D1D6D428}"/>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C096DE5D-C5BC-CE9D-92AA-D607482069A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F44C7EBA-CEDA-1244-2F38-25A2DF7A1E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85321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C61A9AA8-B58A-0FB9-44D6-6E30503F3673}"/>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5A15F699-E292-84B1-9D74-02A263B5DD2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80387D3B-FD26-FF45-FE84-F4BBADFD64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303543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4742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2167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8411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73EFBFEF-3F2F-A39B-14ED-ADF8590B1B4B}"/>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083FC83A-EC40-C2E1-2228-D1F215F681B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A15CB156-C881-FAA9-262A-83CDA6D74B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881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a:extLst>
            <a:ext uri="{FF2B5EF4-FFF2-40B4-BE49-F238E27FC236}">
              <a16:creationId xmlns:a16="http://schemas.microsoft.com/office/drawing/2014/main" id="{1A118FCC-1EF3-4DF6-78E4-8A8D0B6FBDE0}"/>
            </a:ext>
          </a:extLst>
        </p:cNvPr>
        <p:cNvGrpSpPr/>
        <p:nvPr/>
      </p:nvGrpSpPr>
      <p:grpSpPr>
        <a:xfrm>
          <a:off x="0" y="0"/>
          <a:ext cx="0" cy="0"/>
          <a:chOff x="0" y="0"/>
          <a:chExt cx="0" cy="0"/>
        </a:xfrm>
      </p:grpSpPr>
      <p:sp>
        <p:nvSpPr>
          <p:cNvPr id="90" name="Google Shape;90;p2:notes">
            <a:extLst>
              <a:ext uri="{FF2B5EF4-FFF2-40B4-BE49-F238E27FC236}">
                <a16:creationId xmlns:a16="http://schemas.microsoft.com/office/drawing/2014/main" id="{37A9257B-22D6-2F62-416A-FC412A69C2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2:notes">
            <a:extLst>
              <a:ext uri="{FF2B5EF4-FFF2-40B4-BE49-F238E27FC236}">
                <a16:creationId xmlns:a16="http://schemas.microsoft.com/office/drawing/2014/main" id="{13147682-C9E7-634D-CEE4-46FC473690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1822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85" name="Google Shape;85;p1"/>
          <p:cNvPicPr preferRelativeResize="0"/>
          <p:nvPr/>
        </p:nvPicPr>
        <p:blipFill rotWithShape="1">
          <a:blip r:embed="rId4">
            <a:alphaModFix/>
          </a:blip>
          <a:srcRect/>
          <a:stretch/>
        </p:blipFill>
        <p:spPr>
          <a:xfrm>
            <a:off x="3822200" y="5153980"/>
            <a:ext cx="4547599" cy="1397439"/>
          </a:xfrm>
          <a:prstGeom prst="rect">
            <a:avLst/>
          </a:prstGeom>
          <a:noFill/>
          <a:ln>
            <a:noFill/>
          </a:ln>
        </p:spPr>
      </p:pic>
      <p:sp>
        <p:nvSpPr>
          <p:cNvPr id="86" name="Google Shape;86;p1"/>
          <p:cNvSpPr txBox="1"/>
          <p:nvPr/>
        </p:nvSpPr>
        <p:spPr>
          <a:xfrm>
            <a:off x="2420094" y="657303"/>
            <a:ext cx="7212178"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6000" b="1" dirty="0">
                <a:solidFill>
                  <a:srgbClr val="004074"/>
                </a:solidFill>
              </a:rPr>
              <a:t>D</a:t>
            </a:r>
            <a:r>
              <a:rPr lang="es-CO" sz="6000" b="1" dirty="0">
                <a:solidFill>
                  <a:srgbClr val="004074"/>
                </a:solidFill>
              </a:rPr>
              <a:t>ERECHO CONSTITUCIONAL</a:t>
            </a:r>
            <a:endParaRPr dirty="0"/>
          </a:p>
        </p:txBody>
      </p:sp>
      <p:sp>
        <p:nvSpPr>
          <p:cNvPr id="87" name="Google Shape;87;p1"/>
          <p:cNvSpPr txBox="1"/>
          <p:nvPr/>
        </p:nvSpPr>
        <p:spPr>
          <a:xfrm>
            <a:off x="2111299" y="3617775"/>
            <a:ext cx="7520973"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800" b="1" i="1" dirty="0">
                <a:solidFill>
                  <a:srgbClr val="004074"/>
                </a:solidFill>
              </a:rPr>
              <a:t>C</a:t>
            </a:r>
            <a:r>
              <a:rPr lang="es-CO" sz="2800" b="1" i="1" dirty="0">
                <a:solidFill>
                  <a:srgbClr val="004074"/>
                </a:solidFill>
              </a:rPr>
              <a:t>arlos Andrés Ocampo Gómez</a:t>
            </a:r>
          </a:p>
          <a:p>
            <a:pPr marL="0" marR="0" lvl="0" indent="0" algn="l" rtl="0">
              <a:spcBef>
                <a:spcPts val="0"/>
              </a:spcBef>
              <a:spcAft>
                <a:spcPts val="0"/>
              </a:spcAft>
              <a:buNone/>
            </a:pPr>
            <a:r>
              <a:rPr lang="es-MX" sz="2800" b="1" i="1" dirty="0">
                <a:solidFill>
                  <a:srgbClr val="004074"/>
                </a:solidFill>
              </a:rPr>
              <a:t>Facultad de Ciencias Sociales y Jurídicas</a:t>
            </a:r>
          </a:p>
          <a:p>
            <a:pPr marL="0" marR="0" lvl="0" indent="0" algn="l" rtl="0">
              <a:spcBef>
                <a:spcPts val="0"/>
              </a:spcBef>
              <a:spcAft>
                <a:spcPts val="0"/>
              </a:spcAft>
              <a:buNone/>
            </a:pPr>
            <a:r>
              <a:rPr lang="es-MX" sz="2800" b="1" i="1" dirty="0">
                <a:solidFill>
                  <a:srgbClr val="004074"/>
                </a:solidFill>
              </a:rPr>
              <a:t>Programa de Derecho</a:t>
            </a:r>
          </a:p>
          <a:p>
            <a:pPr marL="0" marR="0" lvl="0" indent="0" algn="l" rtl="0">
              <a:spcBef>
                <a:spcPts val="0"/>
              </a:spcBef>
              <a:spcAft>
                <a:spcPts val="0"/>
              </a:spcAft>
              <a:buNone/>
            </a:pPr>
            <a:r>
              <a:rPr lang="es-CO" sz="2800" b="1" dirty="0">
                <a:solidFill>
                  <a:srgbClr val="004074"/>
                </a:solidFill>
              </a:rPr>
              <a:t> </a:t>
            </a:r>
            <a:endParaRPr dirty="0"/>
          </a:p>
        </p:txBody>
      </p:sp>
      <p:cxnSp>
        <p:nvCxnSpPr>
          <p:cNvPr id="88" name="Google Shape;88;p1"/>
          <p:cNvCxnSpPr/>
          <p:nvPr/>
        </p:nvCxnSpPr>
        <p:spPr>
          <a:xfrm>
            <a:off x="-1" y="5141624"/>
            <a:ext cx="12192000" cy="0"/>
          </a:xfrm>
          <a:prstGeom prst="straightConnector1">
            <a:avLst/>
          </a:prstGeom>
          <a:noFill/>
          <a:ln w="41275" cap="flat" cmpd="sng">
            <a:solidFill>
              <a:srgbClr val="004074"/>
            </a:solidFill>
            <a:prstDash val="solid"/>
            <a:miter lim="800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416868"/>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marL="0" indent="0" algn="ctr">
              <a:buNone/>
              <a:defRPr/>
            </a:pPr>
            <a:endParaRPr lang="es-MX" sz="3600" b="1" dirty="0">
              <a:solidFill>
                <a:srgbClr val="FF0000"/>
              </a:solidFill>
            </a:endParaRPr>
          </a:p>
          <a:p>
            <a:pPr marL="457200" indent="-457200" eaLnBrk="1" hangingPunct="1">
              <a:buFont typeface="Arial" panose="020B0604020202020204" pitchFamily="34" charset="0"/>
              <a:buChar char="•"/>
            </a:pPr>
            <a:r>
              <a:rPr lang="es-CO" altLang="es-CO" sz="3200" b="1" dirty="0"/>
              <a:t>Procedencia</a:t>
            </a:r>
            <a:r>
              <a:rPr lang="es-CO" altLang="es-CO" sz="3200" dirty="0"/>
              <a:t>: </a:t>
            </a:r>
          </a:p>
          <a:p>
            <a:pPr marL="0" indent="0" eaLnBrk="1" hangingPunct="1">
              <a:buFont typeface="Arial" panose="020B0604020202020204" pitchFamily="34" charset="0"/>
              <a:buNone/>
            </a:pPr>
            <a:endParaRPr lang="es-CO" altLang="es-CO" sz="1800" dirty="0"/>
          </a:p>
          <a:p>
            <a:pPr marL="0" indent="0" algn="just" eaLnBrk="1" hangingPunct="1">
              <a:buFont typeface="Arial" panose="020B0604020202020204" pitchFamily="34" charset="0"/>
              <a:buNone/>
            </a:pPr>
            <a:r>
              <a:rPr lang="es-CO" altLang="es-CO" sz="3200" dirty="0"/>
              <a:t>Por regla general la Acción de Tutela procede contra las Autoridades públicas, cuando con sus actuaciones u omisiones, amenacen o vulneren algún derecho fundamental. </a:t>
            </a:r>
          </a:p>
          <a:p>
            <a:pPr marL="0" indent="0" algn="just" eaLnBrk="1" hangingPunct="1">
              <a:buFont typeface="Arial" panose="020B0604020202020204" pitchFamily="34" charset="0"/>
              <a:buNone/>
            </a:pPr>
            <a:endParaRPr lang="es-CO" altLang="es-CO" sz="3200" dirty="0"/>
          </a:p>
          <a:p>
            <a:pPr marL="0" indent="0" algn="just" eaLnBrk="1" hangingPunct="1">
              <a:buFont typeface="Arial" panose="020B0604020202020204" pitchFamily="34" charset="0"/>
              <a:buNone/>
            </a:pPr>
            <a:r>
              <a:rPr lang="es-CO" altLang="es-CO" sz="3200" dirty="0"/>
              <a:t>Por excepción</a:t>
            </a:r>
            <a:r>
              <a:rPr lang="es-ES" altLang="es-CO" sz="3200" dirty="0"/>
              <a:t> la acción de tutela procede contra particulares. </a:t>
            </a:r>
            <a:endParaRPr lang="es-ES_tradnl" altLang="es-CO" sz="3200" dirty="0"/>
          </a:p>
        </p:txBody>
      </p:sp>
    </p:spTree>
    <p:extLst>
      <p:ext uri="{BB962C8B-B14F-4D97-AF65-F5344CB8AC3E}">
        <p14:creationId xmlns:p14="http://schemas.microsoft.com/office/powerpoint/2010/main" val="3386222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4949047"/>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marL="457200" indent="-457200" eaLnBrk="1" hangingPunct="1">
              <a:buFont typeface="Arial" panose="020B0604020202020204" pitchFamily="34" charset="0"/>
              <a:buChar char="•"/>
            </a:pPr>
            <a:r>
              <a:rPr lang="es-CO" altLang="es-CO" sz="3200" b="1" dirty="0"/>
              <a:t>Procedencia contra particulares</a:t>
            </a:r>
            <a:r>
              <a:rPr lang="es-CO" altLang="es-CO" sz="3200" dirty="0"/>
              <a:t>:  </a:t>
            </a:r>
          </a:p>
          <a:p>
            <a:pPr marL="0" indent="0" eaLnBrk="1" hangingPunct="1">
              <a:buFont typeface="Arial" panose="020B0604020202020204" pitchFamily="34" charset="0"/>
              <a:buNone/>
            </a:pPr>
            <a:endParaRPr lang="es-CO" altLang="es-CO" sz="1800" dirty="0"/>
          </a:p>
          <a:p>
            <a:pPr lvl="0" algn="just" fontAlgn="base">
              <a:lnSpc>
                <a:spcPct val="80000"/>
              </a:lnSpc>
              <a:spcBef>
                <a:spcPct val="20000"/>
              </a:spcBef>
              <a:spcAft>
                <a:spcPct val="0"/>
              </a:spcAft>
              <a:buClrTx/>
              <a:buFont typeface="Arial" panose="020B0604020202020204" pitchFamily="34" charset="0"/>
              <a:buAutoNum type="arabicPeriod"/>
            </a:pP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Cuando esté encargado de la prestación del servicio público de educación.</a:t>
            </a:r>
          </a:p>
          <a:p>
            <a:pPr lvl="0" algn="just" fontAlgn="base">
              <a:lnSpc>
                <a:spcPct val="80000"/>
              </a:lnSpc>
              <a:spcBef>
                <a:spcPct val="20000"/>
              </a:spcBef>
              <a:spcAft>
                <a:spcPct val="0"/>
              </a:spcAft>
              <a:buClrTx/>
            </a:pPr>
            <a:endParaRPr lang="es-CO"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2. Cuando aquél esté encargado de la prestación del servicio público de salud.</a:t>
            </a:r>
          </a:p>
          <a:p>
            <a:pPr lvl="0" algn="just" fontAlgn="base">
              <a:lnSpc>
                <a:spcPct val="80000"/>
              </a:lnSpc>
              <a:spcBef>
                <a:spcPct val="20000"/>
              </a:spcBef>
              <a:spcAft>
                <a:spcPct val="0"/>
              </a:spcAft>
              <a:buClrTx/>
            </a:pPr>
            <a:endParaRPr lang="es-CO"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3. Cuando esté encargado de la prestación de servicios públicos domiciliarios. </a:t>
            </a:r>
            <a:endParaRPr lang="es-CO"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endParaRPr lang="es-CO"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eaLnBrk="0" fontAlgn="base" hangingPunct="0">
              <a:lnSpc>
                <a:spcPct val="80000"/>
              </a:lnSpc>
              <a:spcBef>
                <a:spcPct val="20000"/>
              </a:spcBef>
              <a:spcAft>
                <a:spcPct val="0"/>
              </a:spcAft>
              <a:buClrTx/>
            </a:pP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4. Cuando aquél contra quien se hubiere hecho la solicitud viole o amenace violar el artículo </a:t>
            </a:r>
            <a:r>
              <a:rPr lang="es-ES_tradnl" altLang="es-CO" sz="16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17</a:t>
            </a: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de la Constitución (Se prohíben la esclavitud, la servidumbre y la trata de seres humanos en todas sus formas). </a:t>
            </a:r>
            <a:endParaRPr lang="es-CO"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5. Cuando la entidad privada sea aquella contra quien se hubiere hecho la solicitud en ejercicio del habeas data, de conformidad con lo establecido en el artículo </a:t>
            </a:r>
            <a:r>
              <a:rPr lang="es-ES_tradnl" altLang="es-CO" sz="16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15</a:t>
            </a: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de la Constitución.</a:t>
            </a:r>
            <a:endParaRPr lang="es-CO"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pP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6. Cuando se solicite rectificación de informaciones inexactas o erróneas. En este caso se deberá anexar la transcripción de la información o la copia de la publicación y de la rectificación solicitada que no fue publicada en condiciones que aseguren la eficacia de la misma. </a:t>
            </a:r>
            <a:r>
              <a:rPr lang="es-ES_tradnl" altLang="es-CO" sz="1600" kern="1200" dirty="0" err="1">
                <a:solidFill>
                  <a:prstClr val="black"/>
                </a:solidFill>
                <a:latin typeface="Arial" panose="020B0604020202020204" pitchFamily="34" charset="0"/>
                <a:ea typeface="MS PGothic" panose="020B0600070205080204" pitchFamily="34" charset="-128"/>
                <a:cs typeface="Arial" panose="020B0604020202020204" pitchFamily="34" charset="0"/>
              </a:rPr>
              <a:t>Ej</a:t>
            </a:r>
            <a:r>
              <a:rPr lang="es-ES_tradnl" altLang="es-CO" sz="16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Medio de comunicación</a:t>
            </a:r>
            <a:r>
              <a:rPr lang="es-ES_tradnl"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403261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364545"/>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marL="457200" indent="-457200" eaLnBrk="1" hangingPunct="1">
              <a:buFont typeface="Arial" panose="020B0604020202020204" pitchFamily="34" charset="0"/>
              <a:buChar char="•"/>
            </a:pPr>
            <a:r>
              <a:rPr lang="es-CO" altLang="es-CO" sz="3200" b="1" dirty="0"/>
              <a:t>Procedencia contra particulares</a:t>
            </a:r>
            <a:r>
              <a:rPr lang="es-CO" altLang="es-CO" sz="3200" dirty="0"/>
              <a:t>:  </a:t>
            </a:r>
          </a:p>
          <a:p>
            <a:pPr lvl="0" algn="just" fontAlgn="base">
              <a:lnSpc>
                <a:spcPct val="80000"/>
              </a:lnSpc>
              <a:spcBef>
                <a:spcPct val="20000"/>
              </a:spcBef>
              <a:spcAft>
                <a:spcPct val="0"/>
              </a:spcAft>
              <a:buClrTx/>
            </a:pPr>
            <a:endParaRPr lang="es-ES_tradnl" altLang="es-CO" sz="1900" kern="1200" dirty="0">
              <a:solidFill>
                <a:prstClr val="black"/>
              </a:solidFill>
              <a:latin typeface="Calibri"/>
              <a:ea typeface="MS PGothic" panose="020B0600070205080204" pitchFamily="34" charset="-128"/>
              <a:cs typeface="+mn-cs"/>
            </a:endParaRPr>
          </a:p>
          <a:p>
            <a:pPr lvl="0" algn="just" fontAlgn="base">
              <a:lnSpc>
                <a:spcPct val="80000"/>
              </a:lnSpc>
              <a:spcBef>
                <a:spcPct val="20000"/>
              </a:spcBef>
              <a:spcAft>
                <a:spcPct val="0"/>
              </a:spcAft>
              <a:buClrTx/>
            </a:pPr>
            <a:r>
              <a:rPr lang="es-ES_tradnl"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7. Cuando el particular actúe o deba actuar en ejercicio de funciones públicas, en cuyo caso se aplicará el mismo régimen que a las autoridades públicas. </a:t>
            </a:r>
            <a:endPar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8. Cuando la solicitud sea para tutelar de quien se encuentre en situación de subordinación o indefensión respecto del particular contra el cual se interpuso la acción. Se presume la indefensión del menor que solicite la tutela. </a:t>
            </a:r>
            <a:endPar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800" b="1" i="1" kern="1200" dirty="0">
                <a:solidFill>
                  <a:prstClr val="black"/>
                </a:solidFill>
                <a:latin typeface="Arial" panose="020B0604020202020204" pitchFamily="34" charset="0"/>
                <a:ea typeface="MS PGothic" panose="020B0600070205080204" pitchFamily="34" charset="-128"/>
                <a:cs typeface="Arial" panose="020B0604020202020204" pitchFamily="34" charset="0"/>
              </a:rPr>
              <a:t>Subordinación:</a:t>
            </a:r>
            <a:r>
              <a:rPr lang="es-ES_tradnl" altLang="es-CO" sz="1800" i="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Entraña relación de dependencia jurídica (</a:t>
            </a:r>
            <a:r>
              <a:rPr lang="es-ES_tradnl" altLang="es-CO" sz="1800" kern="1200" dirty="0" err="1">
                <a:solidFill>
                  <a:prstClr val="black"/>
                </a:solidFill>
                <a:latin typeface="Arial" panose="020B0604020202020204" pitchFamily="34" charset="0"/>
                <a:ea typeface="MS PGothic" panose="020B0600070205080204" pitchFamily="34" charset="-128"/>
                <a:cs typeface="Arial" panose="020B0604020202020204" pitchFamily="34" charset="0"/>
              </a:rPr>
              <a:t>Ej</a:t>
            </a: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Empleador-trabajador, menor – representante legal, miembro sindicato- órgano de dirección del sindicato). </a:t>
            </a:r>
          </a:p>
          <a:p>
            <a:pPr lvl="0" algn="just" fontAlgn="base">
              <a:lnSpc>
                <a:spcPct val="80000"/>
              </a:lnSpc>
              <a:spcBef>
                <a:spcPct val="20000"/>
              </a:spcBef>
              <a:spcAft>
                <a:spcPct val="0"/>
              </a:spcAft>
              <a:buClrTx/>
            </a:pPr>
            <a:endParaRPr lang="es-ES_tradnl" altLang="es-CO" sz="8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1800" b="1" i="1" kern="1200" dirty="0">
                <a:solidFill>
                  <a:prstClr val="black"/>
                </a:solidFill>
                <a:latin typeface="Arial" panose="020B0604020202020204" pitchFamily="34" charset="0"/>
                <a:ea typeface="MS PGothic" panose="020B0600070205080204" pitchFamily="34" charset="-128"/>
                <a:cs typeface="Arial" panose="020B0604020202020204" pitchFamily="34" charset="0"/>
              </a:rPr>
              <a:t>Indefensión</a:t>
            </a:r>
            <a:r>
              <a:rPr lang="es-ES_tradnl" altLang="es-CO" sz="1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cuando una persona se encuentre a merced del poder arbitrario de otra, sin que cuente con medios jurídicos (administrativos o judiciales) o fácticos necesarios para su adecuada defensa, por lo que hay que dotarlos de un medio eficaz de defensa (Ej. Indefenso (anciano, discapacitado) en relación con la persona que le procura el sustento; el ciudadano común frente a los medios de comunicación , relación contractual cuando exista situación dominante del mercado)</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1176695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241709"/>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fontAlgn="base">
              <a:lnSpc>
                <a:spcPct val="80000"/>
              </a:lnSpc>
              <a:spcBef>
                <a:spcPct val="20000"/>
              </a:spcBef>
              <a:spcAft>
                <a:spcPct val="0"/>
              </a:spcAft>
              <a:buClrTx/>
              <a:buFont typeface="Arial" panose="020B0604020202020204" pitchFamily="34" charset="0"/>
              <a:buChar char="•"/>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Quien la puede interponer:  </a:t>
            </a: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cualquier persona. </a:t>
            </a:r>
          </a:p>
          <a:p>
            <a:pPr lvl="0" fontAlgn="base">
              <a:lnSpc>
                <a:spcPct val="8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Acción de Tutela puede ser presentada por: </a:t>
            </a:r>
          </a:p>
          <a:p>
            <a:pPr lvl="0" fontAlgn="base">
              <a:lnSpc>
                <a:spcPct val="8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persona natural titular del derecho, incluso menores de edad y extranjeros</a:t>
            </a:r>
          </a:p>
          <a:p>
            <a:pPr lvl="0" algn="just" fontAlgn="base">
              <a:lnSpc>
                <a:spcPct val="80000"/>
              </a:lnSpc>
              <a:spcBef>
                <a:spcPct val="20000"/>
              </a:spcBef>
              <a:spcAft>
                <a:spcPct val="0"/>
              </a:spcAft>
              <a:buClrTx/>
              <a:buFont typeface="Calibri" panose="020F0502020204030204" pitchFamily="34" charset="0"/>
              <a:buAutoNum type="arabicPeriod"/>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En representación de Personas Jurídicas. Ej. debido proceso o asociación.</a:t>
            </a:r>
          </a:p>
          <a:p>
            <a:pPr lvl="0" algn="just" fontAlgn="base">
              <a:lnSpc>
                <a:spcPct val="80000"/>
              </a:lnSpc>
              <a:spcBef>
                <a:spcPct val="20000"/>
              </a:spcBef>
              <a:spcAft>
                <a:spcPct val="0"/>
              </a:spcAft>
              <a:buClrTx/>
              <a:buFont typeface="Calibri" panose="020F0502020204030204" pitchFamily="34" charset="0"/>
              <a:buAutoNum type="arabicPeriod"/>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Por intermedio de apoderado - Abogado inscrito, el poder debe ser especial, y se presume legítimo razón por la cual no debe ser autenticado.</a:t>
            </a:r>
          </a:p>
          <a:p>
            <a:pPr lvl="0" algn="just" fontAlgn="base">
              <a:lnSpc>
                <a:spcPct val="80000"/>
              </a:lnSpc>
              <a:spcBef>
                <a:spcPct val="20000"/>
              </a:spcBef>
              <a:spcAft>
                <a:spcPct val="0"/>
              </a:spcAft>
              <a:buClrTx/>
              <a:buFont typeface="Calibri" panose="020F0502020204030204" pitchFamily="34" charset="0"/>
              <a:buAutoNum type="arabicPeriod"/>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Agente Oficioso: (T-398/08) Cualquier persona puede interponer una acción de tutela en nombre de un tercero, cuando la persona afectada se encuentre imposibilitada para ejercer la acción personalmente. En este caso la persona que interpone la acción de tutela en nombre de otra debe manifestar de manera expresa que actúa en calidad de agente oficioso y debe probar sumariamente que el titular del derecho fundamental no esté en condiciones físicas o mentales de promover su defensa. (T-502/98; T-242/03; T-503/03). </a:t>
            </a:r>
          </a:p>
          <a:p>
            <a:pPr lvl="0" algn="just" fontAlgn="base">
              <a:lnSpc>
                <a:spcPct val="80000"/>
              </a:lnSpc>
              <a:spcBef>
                <a:spcPct val="20000"/>
              </a:spcBef>
              <a:spcAft>
                <a:spcPct val="0"/>
              </a:spcAft>
              <a:buClrTx/>
              <a:buFont typeface="Calibri" panose="020F0502020204030204" pitchFamily="34" charset="0"/>
              <a:buAutoNum type="arabicPeriod"/>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Defensor del Pueblo y Personeros Municipales: por solicitud del afectado o si este último se encuentra en condiciones de desamparo o indefensión. También podrá presentarla en nombre de colombianos residentes en el exterior. En caso de menores de edad o incapaces, pueden presentarlas incluso contra su voluntad. </a:t>
            </a:r>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3785639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299912"/>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algn="just" fontAlgn="base">
              <a:lnSpc>
                <a:spcPct val="90000"/>
              </a:lnSpc>
              <a:spcBef>
                <a:spcPct val="20000"/>
              </a:spcBef>
              <a:spcAft>
                <a:spcPct val="0"/>
              </a:spcAft>
              <a:buClrTx/>
              <a:buFont typeface="Arial" panose="020B0604020202020204" pitchFamily="34" charset="0"/>
              <a:buChar char="•"/>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Improcedencia: </a:t>
            </a: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La Acción de Tutela no procede en los siguientes casos: </a:t>
            </a:r>
          </a:p>
          <a:p>
            <a:pPr lvl="0" fontAlgn="base">
              <a:lnSpc>
                <a:spcPct val="9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90000"/>
              </a:lnSpc>
              <a:spcBef>
                <a:spcPct val="20000"/>
              </a:spcBef>
              <a:spcAft>
                <a:spcPct val="0"/>
              </a:spcAft>
              <a:buClrTx/>
            </a:pP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1. Cuando existan otros recursos o medios de defensa judicial, </a:t>
            </a: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salvo que aquélla se utilice como mecanismo transitorio para evitar un perjuicio irremediable. – Principio de subsidiariedad</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fontAlgn="base">
              <a:lnSpc>
                <a:spcPct val="9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90000"/>
              </a:lnSpc>
              <a:spcBef>
                <a:spcPct val="20000"/>
              </a:spcBef>
              <a:spcAft>
                <a:spcPct val="0"/>
              </a:spcAft>
              <a:buClrTx/>
            </a:pP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En este caso el Juez de Tutela debe verificar que este medio sea realmente </a:t>
            </a:r>
            <a:r>
              <a:rPr lang="es-ES"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idóneo y eficaz </a:t>
            </a: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para la protección del Derecho amenazado o vulnerado, con el fin de evitar la consumación de un perjuicio irremediable, pues de lo contrario la Acción de Tutela es procedente como mecanismo transitorio: </a:t>
            </a:r>
          </a:p>
          <a:p>
            <a:pPr lvl="0" algn="just" fontAlgn="base">
              <a:lnSpc>
                <a:spcPct val="90000"/>
              </a:lnSpc>
              <a:spcBef>
                <a:spcPct val="20000"/>
              </a:spcBef>
              <a:spcAft>
                <a:spcPct val="0"/>
              </a:spcAft>
              <a:buClrTx/>
            </a:pPr>
            <a:endParaRPr lang="es-ES"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90000"/>
              </a:lnSpc>
              <a:spcBef>
                <a:spcPct val="20000"/>
              </a:spcBef>
              <a:spcAft>
                <a:spcPct val="0"/>
              </a:spcAft>
              <a:buClrTx/>
            </a:pP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a. </a:t>
            </a:r>
            <a:r>
              <a:rPr lang="es-ES"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Idoneidad:</a:t>
            </a: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Protección adecuada del derecho.  (T-999/00; T-847/03).</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90000"/>
              </a:lnSpc>
              <a:spcBef>
                <a:spcPct val="20000"/>
              </a:spcBef>
              <a:spcAft>
                <a:spcPct val="0"/>
              </a:spcAft>
              <a:buClrTx/>
            </a:pP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90000"/>
              </a:lnSpc>
              <a:spcBef>
                <a:spcPct val="20000"/>
              </a:spcBef>
              <a:spcAft>
                <a:spcPct val="0"/>
              </a:spcAft>
              <a:buClrTx/>
            </a:pP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b. </a:t>
            </a:r>
            <a:r>
              <a:rPr lang="es-ES"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Eficacia:</a:t>
            </a: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Que el otro mecanismo de defensa judicial existente para la protección del derecho </a:t>
            </a: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resuelva el conflicto de manera integral, y de manera oportuna.  (</a:t>
            </a:r>
            <a:r>
              <a:rPr lang="es-ES"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T-414 de 1992 y</a:t>
            </a: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T-076 de 2003).</a:t>
            </a:r>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4014482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607689"/>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algn="just" fontAlgn="base">
              <a:lnSpc>
                <a:spcPct val="90000"/>
              </a:lnSpc>
              <a:spcBef>
                <a:spcPct val="20000"/>
              </a:spcBef>
              <a:spcAft>
                <a:spcPct val="0"/>
              </a:spcAft>
              <a:buClrTx/>
              <a:buFont typeface="Arial" panose="020B0604020202020204" pitchFamily="34" charset="0"/>
              <a:buChar char="•"/>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Improcedencia: </a:t>
            </a: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La Acción de Tutela no procede en los siguientes casos: </a:t>
            </a:r>
          </a:p>
          <a:p>
            <a:pPr lvl="0" fontAlgn="base">
              <a:lnSpc>
                <a:spcPct val="9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pPr>
            <a:r>
              <a:rPr lang="es-ES"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2. Cuando para proteger el derecho se pueda invocar el recurso de habeas corpus.</a:t>
            </a:r>
          </a:p>
          <a:p>
            <a:pPr lvl="0" algn="just" fontAlgn="base">
              <a:spcBef>
                <a:spcPct val="20000"/>
              </a:spcBef>
              <a:spcAft>
                <a:spcPct val="0"/>
              </a:spcAft>
              <a:buClrTx/>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eaLnBrk="0" fontAlgn="base" hangingPunct="0">
              <a:spcBef>
                <a:spcPct val="20000"/>
              </a:spcBef>
              <a:spcAft>
                <a:spcPct val="0"/>
              </a:spcAft>
              <a:buClrTx/>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3. </a:t>
            </a: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Cuando se pretenda proteger derechos colectivos, tales como la paz y los demás mencionados en el artículo 88 de la Constitución Política, salvo que </a:t>
            </a:r>
            <a:r>
              <a:rPr lang="es-ES"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que exista conexidad entre la vulneración de un derecho colectivo y la violación o amenaza a un derecho fundamental, de tal suerte que el daño o la amenaza del derecho fundamental sea "consecuencia inmediata y directa de la perturbación del derecho colectivo"; </a:t>
            </a:r>
          </a:p>
          <a:p>
            <a:pPr lvl="0" algn="just" eaLnBrk="0" fontAlgn="base" hangingPunct="0">
              <a:spcBef>
                <a:spcPct val="20000"/>
              </a:spcBef>
              <a:spcAft>
                <a:spcPct val="0"/>
              </a:spcAft>
              <a:buClrTx/>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pP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4. Cuando sea evidente que la violación del derecho originó un daño consumado, salvo cuando continúe la acción u omisión violatoria del derecho.</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0" indent="0" eaLnBrk="1" hangingPunct="1">
              <a:buFont typeface="Arial" panose="020B0604020202020204" pitchFamily="34" charset="0"/>
              <a:buNone/>
            </a:pPr>
            <a:endParaRPr lang="es-MX" altLang="es-CO" sz="1800" dirty="0">
              <a:latin typeface="Arial" panose="020B0604020202020204" pitchFamily="34" charset="0"/>
              <a:cs typeface="Arial" panose="020B0604020202020204" pitchFamily="34" charset="0"/>
            </a:endParaRPr>
          </a:p>
          <a:p>
            <a:pPr lvl="0" algn="just" fontAlgn="base">
              <a:spcBef>
                <a:spcPct val="20000"/>
              </a:spcBef>
              <a:spcAft>
                <a:spcPct val="0"/>
              </a:spcAft>
              <a:buClrTx/>
            </a:pP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5. Cuando se trate de actos de carácter general, impersonal y abstracto: leyes, decretos, resoluciones, ordenanzas, </a:t>
            </a:r>
            <a:r>
              <a:rPr lang="es-ES_tradnl" altLang="es-CO" sz="1800" kern="1200" dirty="0" err="1">
                <a:solidFill>
                  <a:prstClr val="black"/>
                </a:solidFill>
                <a:latin typeface="Arial" panose="020B0604020202020204" pitchFamily="34" charset="0"/>
                <a:ea typeface="MS PGothic" panose="020B0600070205080204" pitchFamily="34" charset="-128"/>
                <a:cs typeface="Arial" panose="020B0604020202020204" pitchFamily="34" charset="0"/>
              </a:rPr>
              <a:t>etc</a:t>
            </a: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ya que contra este tipo de actos existen recursos alternativos mediante los cuales pueden ser cuestionados (constitucionalidad, nulidad, revisión, etc.).</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396231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7018845"/>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algn="just" fontAlgn="base">
              <a:lnSpc>
                <a:spcPct val="90000"/>
              </a:lnSpc>
              <a:spcBef>
                <a:spcPct val="20000"/>
              </a:spcBef>
              <a:spcAft>
                <a:spcPct val="0"/>
              </a:spcAft>
              <a:buClrTx/>
              <a:buFont typeface="Arial" panose="020B0604020202020204" pitchFamily="34" charset="0"/>
              <a:buChar char="•"/>
            </a:pPr>
            <a:r>
              <a:rPr lang="es-CO" altLang="es-CO" sz="2000" b="1" kern="1200" dirty="0">
                <a:solidFill>
                  <a:prstClr val="black"/>
                </a:solidFill>
                <a:latin typeface="+mn-lt"/>
                <a:ea typeface="MS PGothic" panose="020B0600070205080204" pitchFamily="34" charset="-128"/>
                <a:cs typeface="+mn-cs"/>
              </a:rPr>
              <a:t>Improcedencia: </a:t>
            </a:r>
            <a:r>
              <a:rPr lang="es-CO" altLang="es-CO" sz="2000" kern="1200" dirty="0">
                <a:solidFill>
                  <a:prstClr val="black"/>
                </a:solidFill>
                <a:latin typeface="+mn-lt"/>
                <a:ea typeface="MS PGothic" panose="020B0600070205080204" pitchFamily="34" charset="-128"/>
                <a:cs typeface="+mn-cs"/>
              </a:rPr>
              <a:t> La Acción de Tutela no procede en los siguientes casos: </a:t>
            </a:r>
          </a:p>
          <a:p>
            <a:pPr lvl="0" fontAlgn="base">
              <a:lnSpc>
                <a:spcPct val="90000"/>
              </a:lnSpc>
              <a:spcBef>
                <a:spcPct val="20000"/>
              </a:spcBef>
              <a:spcAft>
                <a:spcPct val="0"/>
              </a:spcAft>
              <a:buClrTx/>
            </a:pPr>
            <a:endParaRPr lang="es-CO" altLang="es-CO" sz="8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pPr>
            <a:r>
              <a:rPr lang="es-ES" altLang="es-CO" sz="1600" kern="1200" dirty="0">
                <a:solidFill>
                  <a:prstClr val="black"/>
                </a:solidFill>
                <a:latin typeface="+mn-lt"/>
                <a:ea typeface="MS PGothic" panose="020B0600070205080204" pitchFamily="34" charset="-128"/>
                <a:cs typeface="Arial" panose="020B0604020202020204" pitchFamily="34" charset="0"/>
              </a:rPr>
              <a:t>6. Cuando sin motivo justificado, la misma acción sea presentada por la misma persona o su representante ante varios jueces, en tal caso se rechazarán o decidirán desfavorablemente todas las solicitudes. (Acción de tutela temeraria -T-453/08)</a:t>
            </a:r>
          </a:p>
          <a:p>
            <a:pPr lvl="0" algn="just" fontAlgn="base">
              <a:lnSpc>
                <a:spcPct val="90000"/>
              </a:lnSpc>
              <a:spcBef>
                <a:spcPct val="20000"/>
              </a:spcBef>
              <a:spcAft>
                <a:spcPct val="0"/>
              </a:spcAft>
              <a:buClrTx/>
            </a:pPr>
            <a:endParaRPr lang="es-ES" altLang="es-CO" sz="1600" kern="1200" dirty="0">
              <a:solidFill>
                <a:prstClr val="black"/>
              </a:solidFill>
              <a:latin typeface="+mn-lt"/>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pPr>
            <a:r>
              <a:rPr lang="es-ES" altLang="es-CO" sz="1600" kern="1200" dirty="0">
                <a:solidFill>
                  <a:prstClr val="black"/>
                </a:solidFill>
                <a:latin typeface="+mn-lt"/>
                <a:ea typeface="MS PGothic" panose="020B0600070205080204" pitchFamily="34" charset="-128"/>
                <a:cs typeface="Arial" panose="020B0604020202020204" pitchFamily="34" charset="0"/>
              </a:rPr>
              <a:t>7. Contra providencias judiciales (sentencias y autos): salvo que se configure una vía de hecho o las causales de procedibilidad de la acción de tutela contra providencias judiciales</a:t>
            </a:r>
          </a:p>
          <a:p>
            <a:pPr lvl="0" algn="just" fontAlgn="base">
              <a:lnSpc>
                <a:spcPct val="90000"/>
              </a:lnSpc>
              <a:spcBef>
                <a:spcPct val="20000"/>
              </a:spcBef>
              <a:spcAft>
                <a:spcPct val="0"/>
              </a:spcAft>
              <a:buClrTx/>
            </a:pPr>
            <a:endParaRPr lang="es-ES" altLang="es-CO" sz="1600" kern="1200" dirty="0">
              <a:solidFill>
                <a:prstClr val="black"/>
              </a:solidFill>
              <a:latin typeface="+mn-lt"/>
              <a:ea typeface="MS PGothic" panose="020B0600070205080204" pitchFamily="34" charset="-128"/>
              <a:cs typeface="Arial" panose="020B0604020202020204" pitchFamily="34" charset="0"/>
            </a:endParaRPr>
          </a:p>
          <a:p>
            <a:pPr lvl="0" algn="just" eaLnBrk="0" fontAlgn="base" hangingPunct="0">
              <a:lnSpc>
                <a:spcPct val="90000"/>
              </a:lnSpc>
              <a:spcBef>
                <a:spcPct val="20000"/>
              </a:spcBef>
              <a:spcAft>
                <a:spcPct val="0"/>
              </a:spcAft>
              <a:buClrTx/>
            </a:pPr>
            <a:r>
              <a:rPr lang="es-ES" altLang="es-CO" sz="1600" kern="1200" dirty="0">
                <a:solidFill>
                  <a:prstClr val="black"/>
                </a:solidFill>
                <a:latin typeface="+mn-lt"/>
                <a:ea typeface="MS PGothic" panose="020B0600070205080204" pitchFamily="34" charset="-128"/>
                <a:cs typeface="Arial" panose="020B0604020202020204" pitchFamily="34" charset="0"/>
              </a:rPr>
              <a:t>8. Contra fallos de tutela: la Corte Constitucional en Sentencia SU-627 de 2015  precisó que la acción de tutela contra una sentencia de tutela procede de manera excepcional cuando haya sido proferida por un juez o tribunal de la República (No procede contra las sentencias de tutela proferidas por la Corte Constitucional) </a:t>
            </a:r>
            <a:r>
              <a:rPr lang="es-ES_tradnl" altLang="es-CO" sz="1600" kern="1200" dirty="0">
                <a:solidFill>
                  <a:prstClr val="black"/>
                </a:solidFill>
                <a:latin typeface="+mn-lt"/>
                <a:ea typeface="MS PGothic" panose="020B0600070205080204" pitchFamily="34" charset="-128"/>
                <a:cs typeface="Arial" panose="020B0604020202020204" pitchFamily="34" charset="0"/>
              </a:rPr>
              <a:t>y se esté ante irregularidades procesales que afecten los derechos fundamentales, siempre y cuando, además de cumplir con los requisitos genéricos de procedibilidad de la tutela contra providencias judiciales, se verifique lo siguiente.</a:t>
            </a:r>
          </a:p>
          <a:p>
            <a:pPr lvl="0" algn="just" eaLnBrk="0" fontAlgn="base" hangingPunct="0">
              <a:lnSpc>
                <a:spcPct val="90000"/>
              </a:lnSpc>
              <a:spcBef>
                <a:spcPct val="20000"/>
              </a:spcBef>
              <a:spcAft>
                <a:spcPct val="0"/>
              </a:spcAft>
              <a:buClrTx/>
            </a:pPr>
            <a:r>
              <a:rPr lang="es-ES_tradnl" altLang="es-CO" sz="1600" kern="1200" dirty="0">
                <a:solidFill>
                  <a:prstClr val="black"/>
                </a:solidFill>
                <a:latin typeface="+mn-lt"/>
                <a:ea typeface="MS PGothic" panose="020B0600070205080204" pitchFamily="34" charset="-128"/>
                <a:cs typeface="Arial" panose="020B0604020202020204" pitchFamily="34" charset="0"/>
              </a:rPr>
              <a:t> </a:t>
            </a:r>
          </a:p>
          <a:p>
            <a:pPr lvl="0" algn="just" eaLnBrk="0" fontAlgn="base" hangingPunct="0">
              <a:lnSpc>
                <a:spcPct val="90000"/>
              </a:lnSpc>
              <a:spcBef>
                <a:spcPct val="20000"/>
              </a:spcBef>
              <a:spcAft>
                <a:spcPct val="0"/>
              </a:spcAft>
              <a:buClrTx/>
              <a:buFont typeface="Arial" panose="020B0604020202020204" pitchFamily="34" charset="0"/>
              <a:buChar char="•"/>
            </a:pPr>
            <a:r>
              <a:rPr lang="es-ES_tradnl" altLang="es-CO" sz="1600" kern="1200" dirty="0">
                <a:solidFill>
                  <a:prstClr val="black"/>
                </a:solidFill>
                <a:latin typeface="+mn-lt"/>
                <a:ea typeface="MS PGothic" panose="020B0600070205080204" pitchFamily="34" charset="-128"/>
                <a:cs typeface="Arial" panose="020B0604020202020204" pitchFamily="34" charset="0"/>
              </a:rPr>
              <a:t>Que la acción de tutela presentada no comparta identidad procesal con la solicitud de amparo cuestionada.</a:t>
            </a:r>
          </a:p>
          <a:p>
            <a:pPr lvl="0" algn="just" eaLnBrk="0" fontAlgn="base" hangingPunct="0">
              <a:lnSpc>
                <a:spcPct val="90000"/>
              </a:lnSpc>
              <a:spcBef>
                <a:spcPct val="20000"/>
              </a:spcBef>
              <a:spcAft>
                <a:spcPct val="0"/>
              </a:spcAft>
              <a:buClrTx/>
              <a:buFont typeface="Arial" panose="020B0604020202020204" pitchFamily="34" charset="0"/>
              <a:buChar char="•"/>
            </a:pPr>
            <a:endParaRPr lang="es-ES_tradnl" altLang="es-CO" sz="1600" kern="1200" dirty="0">
              <a:solidFill>
                <a:prstClr val="black"/>
              </a:solidFill>
              <a:latin typeface="+mn-lt"/>
              <a:ea typeface="MS PGothic" panose="020B0600070205080204" pitchFamily="34" charset="-128"/>
              <a:cs typeface="Arial" panose="020B0604020202020204" pitchFamily="34" charset="0"/>
            </a:endParaRPr>
          </a:p>
          <a:p>
            <a:pPr lvl="0" algn="just" eaLnBrk="0" fontAlgn="base" hangingPunct="0">
              <a:lnSpc>
                <a:spcPct val="90000"/>
              </a:lnSpc>
              <a:spcBef>
                <a:spcPct val="20000"/>
              </a:spcBef>
              <a:spcAft>
                <a:spcPct val="0"/>
              </a:spcAft>
              <a:buClrTx/>
              <a:buFont typeface="Arial" panose="020B0604020202020204" pitchFamily="34" charset="0"/>
              <a:buChar char="•"/>
            </a:pPr>
            <a:r>
              <a:rPr lang="es-ES_tradnl" altLang="es-CO" sz="1600" kern="1200" dirty="0">
                <a:solidFill>
                  <a:prstClr val="black"/>
                </a:solidFill>
                <a:latin typeface="+mn-lt"/>
                <a:ea typeface="MS PGothic" panose="020B0600070205080204" pitchFamily="34" charset="-128"/>
                <a:cs typeface="Arial" panose="020B0604020202020204" pitchFamily="34" charset="0"/>
              </a:rPr>
              <a:t>Que se demuestre, de manera clara y suficiente, que la decisión adoptada en la sentencia de tutela fue producto de una situación de fraude.</a:t>
            </a:r>
          </a:p>
          <a:p>
            <a:pPr lvl="0" algn="just" eaLnBrk="0" fontAlgn="base" hangingPunct="0">
              <a:lnSpc>
                <a:spcPct val="90000"/>
              </a:lnSpc>
              <a:spcBef>
                <a:spcPct val="20000"/>
              </a:spcBef>
              <a:spcAft>
                <a:spcPct val="0"/>
              </a:spcAft>
              <a:buClrTx/>
              <a:buFont typeface="Arial" panose="020B0604020202020204" pitchFamily="34" charset="0"/>
              <a:buChar char="•"/>
            </a:pPr>
            <a:endParaRPr lang="es-ES_tradnl" altLang="es-CO" sz="1600" kern="1200" dirty="0">
              <a:solidFill>
                <a:prstClr val="black"/>
              </a:solidFill>
              <a:latin typeface="+mn-lt"/>
              <a:ea typeface="MS PGothic" panose="020B0600070205080204" pitchFamily="34" charset="-128"/>
              <a:cs typeface="Arial" panose="020B0604020202020204" pitchFamily="34" charset="0"/>
            </a:endParaRPr>
          </a:p>
          <a:p>
            <a:pPr lvl="0" algn="just" eaLnBrk="0" fontAlgn="base" hangingPunct="0">
              <a:lnSpc>
                <a:spcPct val="90000"/>
              </a:lnSpc>
              <a:spcBef>
                <a:spcPct val="20000"/>
              </a:spcBef>
              <a:spcAft>
                <a:spcPct val="0"/>
              </a:spcAft>
              <a:buClrTx/>
              <a:buFont typeface="Arial" panose="020B0604020202020204" pitchFamily="34" charset="0"/>
              <a:buChar char="•"/>
            </a:pPr>
            <a:r>
              <a:rPr lang="es-ES_tradnl" altLang="es-CO" sz="1600" kern="1200" dirty="0">
                <a:solidFill>
                  <a:prstClr val="black"/>
                </a:solidFill>
                <a:latin typeface="+mn-lt"/>
                <a:ea typeface="MS PGothic" panose="020B0600070205080204" pitchFamily="34" charset="-128"/>
                <a:cs typeface="Arial" panose="020B0604020202020204" pitchFamily="34" charset="0"/>
              </a:rPr>
              <a:t>Que no exista otro medio, ordinario o extraordinario, eficaz para resolver la situación.</a:t>
            </a: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1115079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553828"/>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a:t>
            </a:r>
            <a:r>
              <a:rPr lang="es-MX" sz="3600" b="1" dirty="0">
                <a:solidFill>
                  <a:srgbClr val="FF0000"/>
                </a:solidFill>
              </a:rPr>
              <a:t>91</a:t>
            </a:r>
          </a:p>
          <a:p>
            <a:pPr lvl="0" fontAlgn="base">
              <a:spcBef>
                <a:spcPct val="20000"/>
              </a:spcBef>
              <a:spcAft>
                <a:spcPct val="0"/>
              </a:spcAft>
              <a:buClrTx/>
              <a:buFont typeface="Arial" panose="020B0604020202020204" pitchFamily="34" charset="0"/>
              <a:buChar char="•"/>
            </a:pPr>
            <a:r>
              <a:rPr lang="es-CO" altLang="es-CO" sz="2000" b="1" kern="1200" dirty="0">
                <a:solidFill>
                  <a:prstClr val="black"/>
                </a:solidFill>
                <a:latin typeface="+mn-lt"/>
                <a:ea typeface="MS PGothic" panose="020B0600070205080204" pitchFamily="34" charset="-128"/>
                <a:cs typeface="+mn-cs"/>
              </a:rPr>
              <a:t>Características: </a:t>
            </a:r>
            <a:endParaRPr lang="es-CO" altLang="es-CO" sz="2000" kern="1200" dirty="0">
              <a:solidFill>
                <a:prstClr val="black"/>
              </a:solidFill>
              <a:latin typeface="+mn-lt"/>
              <a:ea typeface="MS PGothic" panose="020B0600070205080204" pitchFamily="34" charset="-128"/>
              <a:cs typeface="+mn-cs"/>
            </a:endParaRPr>
          </a:p>
          <a:p>
            <a:pPr lvl="0" fontAlgn="base">
              <a:spcBef>
                <a:spcPct val="20000"/>
              </a:spcBef>
              <a:spcAft>
                <a:spcPct val="0"/>
              </a:spcAft>
              <a:buClrTx/>
            </a:pPr>
            <a:endParaRPr lang="es-CO" altLang="es-CO" sz="8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buFont typeface="Calibri" panose="020F0502020204030204" pitchFamily="34" charset="0"/>
              <a:buAutoNum type="arabicPeriod"/>
            </a:pPr>
            <a:r>
              <a:rPr lang="es-CO" altLang="es-CO" sz="2000" b="1" kern="1200" dirty="0">
                <a:solidFill>
                  <a:prstClr val="black"/>
                </a:solidFill>
                <a:latin typeface="+mn-lt"/>
                <a:ea typeface="MS PGothic" panose="020B0600070205080204" pitchFamily="34" charset="-128"/>
                <a:cs typeface="+mn-cs"/>
              </a:rPr>
              <a:t>Informalidad</a:t>
            </a:r>
            <a:r>
              <a:rPr lang="es-CO" altLang="es-CO" sz="2000" kern="1200" dirty="0">
                <a:solidFill>
                  <a:prstClr val="black"/>
                </a:solidFill>
                <a:latin typeface="+mn-lt"/>
                <a:ea typeface="MS PGothic" panose="020B0600070205080204" pitchFamily="34" charset="-128"/>
                <a:cs typeface="+mn-cs"/>
              </a:rPr>
              <a:t>: la Acción de tutela puede ser presentada verbalmente o por escrito, sin necesidad de abogado. </a:t>
            </a:r>
          </a:p>
          <a:p>
            <a:pPr lvl="0" algn="just" fontAlgn="base">
              <a:spcBef>
                <a:spcPct val="20000"/>
              </a:spcBef>
              <a:spcAft>
                <a:spcPct val="0"/>
              </a:spcAft>
              <a:buClrTx/>
              <a:buFont typeface="Calibri" panose="020F0502020204030204" pitchFamily="34" charset="0"/>
              <a:buAutoNum type="arabicPeriod"/>
            </a:pPr>
            <a:endParaRPr lang="es-CO" altLang="es-CO" sz="8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buFont typeface="Calibri" panose="020F0502020204030204" pitchFamily="34" charset="0"/>
              <a:buAutoNum type="arabicPeriod"/>
            </a:pPr>
            <a:r>
              <a:rPr lang="es-CO" altLang="es-CO" sz="2000" b="1" kern="1200" dirty="0">
                <a:solidFill>
                  <a:prstClr val="black"/>
                </a:solidFill>
                <a:latin typeface="+mn-lt"/>
                <a:ea typeface="MS PGothic" panose="020B0600070205080204" pitchFamily="34" charset="-128"/>
                <a:cs typeface="+mn-cs"/>
              </a:rPr>
              <a:t>Subsidiariedad</a:t>
            </a:r>
            <a:r>
              <a:rPr lang="es-CO" altLang="es-CO" sz="2000" kern="1200" dirty="0">
                <a:solidFill>
                  <a:prstClr val="black"/>
                </a:solidFill>
                <a:latin typeface="+mn-lt"/>
                <a:ea typeface="MS PGothic" panose="020B0600070205080204" pitchFamily="34" charset="-128"/>
                <a:cs typeface="+mn-cs"/>
              </a:rPr>
              <a:t>: </a:t>
            </a:r>
            <a:r>
              <a:rPr lang="es-ES_tradnl" altLang="es-CO" sz="2000" kern="1200" dirty="0">
                <a:solidFill>
                  <a:prstClr val="black"/>
                </a:solidFill>
                <a:latin typeface="+mn-lt"/>
                <a:ea typeface="MS PGothic" panose="020B0600070205080204" pitchFamily="34" charset="-128"/>
                <a:cs typeface="+mn-cs"/>
              </a:rPr>
              <a:t>La Acción de Tutela solo es procedente cuando no exista otro mecanismo de defensa judicial para la protección del derecho amenazado o vulnerado, salvo que se utilice como mecanismo transitorio para evitar un perjuicio irremediable. L</a:t>
            </a:r>
            <a:r>
              <a:rPr lang="es-ES" altLang="es-CO" sz="2000" kern="1200" dirty="0">
                <a:solidFill>
                  <a:prstClr val="black"/>
                </a:solidFill>
                <a:latin typeface="+mn-lt"/>
                <a:ea typeface="MS PGothic" panose="020B0600070205080204" pitchFamily="34" charset="-128"/>
                <a:cs typeface="+mn-cs"/>
              </a:rPr>
              <a:t>a Corte ha sostenido desde su inicio que la Acción de Tutela no puede suplantar los otros medios judiciales existentes (T-001/92; T-366/08; T-373/08; T-409/08).</a:t>
            </a:r>
          </a:p>
          <a:p>
            <a:pPr lvl="0" algn="just" fontAlgn="base">
              <a:spcBef>
                <a:spcPct val="20000"/>
              </a:spcBef>
              <a:spcAft>
                <a:spcPct val="0"/>
              </a:spcAft>
              <a:buClrTx/>
              <a:buFont typeface="Calibri" panose="020F0502020204030204" pitchFamily="34" charset="0"/>
              <a:buAutoNum type="arabicPeriod"/>
            </a:pPr>
            <a:endParaRPr lang="es-CO" altLang="es-CO" sz="8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buFont typeface="Calibri" panose="020F0502020204030204" pitchFamily="34" charset="0"/>
              <a:buAutoNum type="arabicPeriod"/>
            </a:pPr>
            <a:r>
              <a:rPr lang="es-CO" altLang="es-CO" sz="2000" b="1" kern="1200" dirty="0">
                <a:solidFill>
                  <a:prstClr val="black"/>
                </a:solidFill>
                <a:latin typeface="+mn-lt"/>
                <a:ea typeface="MS PGothic" panose="020B0600070205080204" pitchFamily="34" charset="-128"/>
                <a:cs typeface="+mn-cs"/>
              </a:rPr>
              <a:t>Tramite preferente</a:t>
            </a:r>
            <a:r>
              <a:rPr lang="es-CO" altLang="es-CO" sz="2000" kern="1200" dirty="0">
                <a:solidFill>
                  <a:prstClr val="black"/>
                </a:solidFill>
                <a:latin typeface="+mn-lt"/>
                <a:ea typeface="MS PGothic" panose="020B0600070205080204" pitchFamily="34" charset="-128"/>
                <a:cs typeface="+mn-cs"/>
              </a:rPr>
              <a:t>: la Acción de Tutela será tramitada con prelación para lo cual se pospondrá cualquier asunto de naturaleza diferente, salvo el de habeas corpus. </a:t>
            </a:r>
          </a:p>
          <a:p>
            <a:pPr lvl="0" algn="just" fontAlgn="base">
              <a:lnSpc>
                <a:spcPct val="90000"/>
              </a:lnSpc>
              <a:spcBef>
                <a:spcPct val="20000"/>
              </a:spcBef>
              <a:spcAft>
                <a:spcPct val="0"/>
              </a:spcAft>
              <a:buClrTx/>
            </a:pPr>
            <a:r>
              <a:rPr lang="es-ES" altLang="es-CO" sz="1500" kern="1200" dirty="0">
                <a:solidFill>
                  <a:prstClr val="black"/>
                </a:solidFill>
                <a:latin typeface="+mn-lt"/>
                <a:ea typeface="MS PGothic" panose="020B0600070205080204" pitchFamily="34" charset="-128"/>
                <a:cs typeface="+mn-cs"/>
              </a:rPr>
              <a:t> </a:t>
            </a:r>
          </a:p>
          <a:p>
            <a:pPr lvl="0" algn="just" fontAlgn="base">
              <a:spcBef>
                <a:spcPct val="20000"/>
              </a:spcBef>
              <a:spcAft>
                <a:spcPct val="0"/>
              </a:spcAft>
              <a:buClrTx/>
            </a:pPr>
            <a:r>
              <a:rPr lang="es-ES" altLang="es-CO" sz="2000" b="1" kern="1200" dirty="0">
                <a:solidFill>
                  <a:prstClr val="black"/>
                </a:solidFill>
                <a:latin typeface="+mn-lt"/>
                <a:ea typeface="MS PGothic" panose="020B0600070205080204" pitchFamily="34" charset="-128"/>
                <a:cs typeface="+mn-cs"/>
              </a:rPr>
              <a:t>Sumaria, especifica e inmediata. </a:t>
            </a: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pic>
        <p:nvPicPr>
          <p:cNvPr id="6" name="Imagen 5">
            <a:extLst>
              <a:ext uri="{FF2B5EF4-FFF2-40B4-BE49-F238E27FC236}">
                <a16:creationId xmlns:a16="http://schemas.microsoft.com/office/drawing/2014/main" id="{83F38E70-649F-4F3B-9BFA-CDA27FCB2BF6}"/>
              </a:ext>
            </a:extLst>
          </p:cNvPr>
          <p:cNvPicPr>
            <a:picLocks noChangeAspect="1"/>
          </p:cNvPicPr>
          <p:nvPr/>
        </p:nvPicPr>
        <p:blipFill>
          <a:blip r:embed="rId5"/>
          <a:stretch>
            <a:fillRect/>
          </a:stretch>
        </p:blipFill>
        <p:spPr>
          <a:xfrm>
            <a:off x="7712930" y="5045930"/>
            <a:ext cx="1812069" cy="1812069"/>
          </a:xfrm>
          <a:prstGeom prst="rect">
            <a:avLst/>
          </a:prstGeom>
        </p:spPr>
      </p:pic>
    </p:spTree>
    <p:extLst>
      <p:ext uri="{BB962C8B-B14F-4D97-AF65-F5344CB8AC3E}">
        <p14:creationId xmlns:p14="http://schemas.microsoft.com/office/powerpoint/2010/main" val="2029743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7308154"/>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fontAlgn="base">
              <a:spcBef>
                <a:spcPct val="20000"/>
              </a:spcBef>
              <a:spcAft>
                <a:spcPct val="0"/>
              </a:spcAft>
              <a:buClrTx/>
              <a:buFont typeface="Arial" panose="020B0604020202020204" pitchFamily="34" charset="0"/>
              <a:buChar char="•"/>
            </a:pPr>
            <a:r>
              <a:rPr lang="es-CO" altLang="es-CO" sz="2600" b="1" kern="1200" dirty="0">
                <a:solidFill>
                  <a:prstClr val="black"/>
                </a:solidFill>
                <a:latin typeface="+mn-lt"/>
                <a:ea typeface="MS PGothic" panose="020B0600070205080204" pitchFamily="34" charset="-128"/>
                <a:cs typeface="+mn-cs"/>
              </a:rPr>
              <a:t>Tramite o Procedimiento de la Acción de Tutela:</a:t>
            </a:r>
            <a:endParaRPr lang="es-CO" altLang="es-CO" sz="2600" kern="1200" dirty="0">
              <a:solidFill>
                <a:prstClr val="black"/>
              </a:solidFill>
              <a:latin typeface="+mn-lt"/>
              <a:ea typeface="MS PGothic" panose="020B0600070205080204" pitchFamily="34" charset="-128"/>
              <a:cs typeface="+mn-cs"/>
            </a:endParaRPr>
          </a:p>
          <a:p>
            <a:pPr lvl="0" fontAlgn="base">
              <a:spcBef>
                <a:spcPct val="20000"/>
              </a:spcBef>
              <a:spcAft>
                <a:spcPct val="0"/>
              </a:spcAft>
              <a:buClrTx/>
            </a:pPr>
            <a:endParaRPr lang="es-CO" altLang="es-CO" sz="900" kern="1200" dirty="0">
              <a:solidFill>
                <a:prstClr val="black"/>
              </a:solidFill>
              <a:latin typeface="+mn-lt"/>
              <a:ea typeface="MS PGothic" panose="020B0600070205080204" pitchFamily="34" charset="-128"/>
              <a:cs typeface="+mn-cs"/>
            </a:endParaRPr>
          </a:p>
          <a:p>
            <a:pPr lvl="0" fontAlgn="base">
              <a:spcBef>
                <a:spcPct val="20000"/>
              </a:spcBef>
              <a:spcAft>
                <a:spcPct val="0"/>
              </a:spcAft>
              <a:buClrTx/>
              <a:buFont typeface="Arial" panose="020B0604020202020204" pitchFamily="34" charset="0"/>
              <a:buAutoNum type="arabicPeriod"/>
            </a:pPr>
            <a:r>
              <a:rPr lang="es-CO" altLang="es-CO" sz="1800" b="1" kern="1200" dirty="0">
                <a:solidFill>
                  <a:prstClr val="black"/>
                </a:solidFill>
                <a:latin typeface="+mn-lt"/>
                <a:ea typeface="MS PGothic" panose="020B0600070205080204" pitchFamily="34" charset="-128"/>
                <a:cs typeface="+mn-cs"/>
              </a:rPr>
              <a:t>Presentación </a:t>
            </a:r>
            <a:r>
              <a:rPr lang="es-CO" altLang="es-CO" sz="1800" kern="1200" dirty="0">
                <a:solidFill>
                  <a:prstClr val="black"/>
                </a:solidFill>
                <a:latin typeface="+mn-lt"/>
                <a:ea typeface="MS PGothic" panose="020B0600070205080204" pitchFamily="34" charset="-128"/>
                <a:cs typeface="+mn-cs"/>
              </a:rPr>
              <a:t>de la acción de tutela (Art. 1, 5, 10, 14 y 15 Decreto 2591 de 1991)</a:t>
            </a:r>
          </a:p>
          <a:p>
            <a:pPr lvl="0" fontAlgn="base">
              <a:spcBef>
                <a:spcPct val="20000"/>
              </a:spcBef>
              <a:spcAft>
                <a:spcPct val="0"/>
              </a:spcAft>
              <a:buClrTx/>
              <a:buFont typeface="Arial" panose="020B0604020202020204" pitchFamily="34" charset="0"/>
              <a:buAutoNum type="arabicPeriod"/>
            </a:pPr>
            <a:endParaRPr lang="es-CO" altLang="es-CO" sz="8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buFont typeface="Arial" panose="020B0604020202020204" pitchFamily="34" charset="0"/>
              <a:buAutoNum type="arabicPeriod"/>
            </a:pPr>
            <a:r>
              <a:rPr lang="es-CO" altLang="es-CO" sz="1800" b="1" kern="1200" dirty="0">
                <a:solidFill>
                  <a:prstClr val="black"/>
                </a:solidFill>
                <a:latin typeface="+mn-lt"/>
                <a:ea typeface="MS PGothic" panose="020B0600070205080204" pitchFamily="34" charset="-128"/>
                <a:cs typeface="+mn-cs"/>
              </a:rPr>
              <a:t>Admisión: </a:t>
            </a:r>
            <a:r>
              <a:rPr lang="es-CO" altLang="es-CO" sz="1800" kern="1200" dirty="0">
                <a:solidFill>
                  <a:prstClr val="black"/>
                </a:solidFill>
                <a:latin typeface="+mn-lt"/>
                <a:ea typeface="MS PGothic" panose="020B0600070205080204" pitchFamily="34" charset="-128"/>
                <a:cs typeface="+mn-cs"/>
              </a:rPr>
              <a:t>una vez presentada la Acción de Tutela el juez deberá proferir un auto admisorio.  Si el juez no puede determinar el hecho o la razón que motiva la Acción de Tutela, ordenara al accionante que corrija la solicitud en un término de tres días. Si no la corrige, la solicitud podrá ser rechazada. </a:t>
            </a:r>
          </a:p>
          <a:p>
            <a:pPr lvl="0" algn="just" fontAlgn="base">
              <a:spcBef>
                <a:spcPct val="20000"/>
              </a:spcBef>
              <a:spcAft>
                <a:spcPct val="0"/>
              </a:spcAft>
              <a:buClrTx/>
              <a:buFont typeface="Arial" panose="020B0604020202020204" pitchFamily="34" charset="0"/>
              <a:buAutoNum type="arabicPeriod"/>
            </a:pPr>
            <a:endParaRPr lang="es-CO" altLang="es-CO" sz="8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buFont typeface="Arial" panose="020B0604020202020204" pitchFamily="34" charset="0"/>
              <a:buAutoNum type="arabicPeriod"/>
            </a:pPr>
            <a:r>
              <a:rPr lang="es-CO" altLang="es-CO" sz="1800" b="1" kern="1200" dirty="0">
                <a:solidFill>
                  <a:prstClr val="black"/>
                </a:solidFill>
                <a:latin typeface="+mn-lt"/>
                <a:ea typeface="MS PGothic" panose="020B0600070205080204" pitchFamily="34" charset="-128"/>
                <a:cs typeface="+mn-cs"/>
              </a:rPr>
              <a:t>Medidas provisionales de protección </a:t>
            </a:r>
            <a:r>
              <a:rPr lang="es-CO" altLang="es-CO" sz="1800" kern="1200" dirty="0">
                <a:solidFill>
                  <a:prstClr val="black"/>
                </a:solidFill>
                <a:latin typeface="+mn-lt"/>
                <a:ea typeface="MS PGothic" panose="020B0600070205080204" pitchFamily="34" charset="-128"/>
                <a:cs typeface="+mn-cs"/>
              </a:rPr>
              <a:t>(Art. 7 </a:t>
            </a:r>
            <a:r>
              <a:rPr lang="es-CO" altLang="es-CO" sz="1800" kern="1200" dirty="0" err="1">
                <a:solidFill>
                  <a:prstClr val="black"/>
                </a:solidFill>
                <a:latin typeface="+mn-lt"/>
                <a:ea typeface="MS PGothic" panose="020B0600070205080204" pitchFamily="34" charset="-128"/>
                <a:cs typeface="+mn-cs"/>
              </a:rPr>
              <a:t>dcto</a:t>
            </a:r>
            <a:r>
              <a:rPr lang="es-CO" altLang="es-CO" sz="1800" kern="1200" dirty="0">
                <a:solidFill>
                  <a:prstClr val="black"/>
                </a:solidFill>
                <a:latin typeface="+mn-lt"/>
                <a:ea typeface="MS PGothic" panose="020B0600070205080204" pitchFamily="34" charset="-128"/>
                <a:cs typeface="+mn-cs"/>
              </a:rPr>
              <a:t> 2591/91)</a:t>
            </a:r>
            <a:r>
              <a:rPr lang="es-CO" altLang="es-CO" sz="1800" b="1" kern="1200" dirty="0">
                <a:solidFill>
                  <a:prstClr val="black"/>
                </a:solidFill>
                <a:latin typeface="+mn-lt"/>
                <a:ea typeface="MS PGothic" panose="020B0600070205080204" pitchFamily="34" charset="-128"/>
                <a:cs typeface="+mn-cs"/>
              </a:rPr>
              <a:t>. </a:t>
            </a:r>
            <a:r>
              <a:rPr lang="es-CO" altLang="es-CO" sz="1800" kern="1200" dirty="0">
                <a:solidFill>
                  <a:prstClr val="black"/>
                </a:solidFill>
                <a:latin typeface="+mn-lt"/>
                <a:ea typeface="MS PGothic" panose="020B0600070205080204" pitchFamily="34" charset="-128"/>
                <a:cs typeface="+mn-cs"/>
              </a:rPr>
              <a:t>A petición de parte o de oficio el juez puede decretar medidas especiales de protección para proteger el derecho en el auto admisorio de la demanda, como la suspensión de la aplicación del acto vulnerador o cualquier medida de conservación o seguridad encaminada a proteger el derecho o evitar más daños.</a:t>
            </a:r>
          </a:p>
          <a:p>
            <a:pPr lvl="0" algn="just" fontAlgn="base">
              <a:lnSpc>
                <a:spcPct val="90000"/>
              </a:lnSpc>
              <a:spcBef>
                <a:spcPct val="20000"/>
              </a:spcBef>
              <a:spcAft>
                <a:spcPct val="0"/>
              </a:spcAft>
              <a:buClrTx/>
            </a:pPr>
            <a:br>
              <a:rPr lang="es-CO" altLang="es-CO" sz="1800" b="1" kern="1200" dirty="0">
                <a:solidFill>
                  <a:prstClr val="black"/>
                </a:solidFill>
                <a:latin typeface="+mn-lt"/>
                <a:ea typeface="MS PGothic" panose="020B0600070205080204" pitchFamily="34" charset="-128"/>
                <a:cs typeface="+mn-cs"/>
              </a:rPr>
            </a:br>
            <a:r>
              <a:rPr lang="es-CO" altLang="es-CO" sz="1800" b="1" kern="1200" dirty="0">
                <a:solidFill>
                  <a:prstClr val="black"/>
                </a:solidFill>
                <a:latin typeface="+mn-lt"/>
                <a:ea typeface="MS PGothic" panose="020B0600070205080204" pitchFamily="34" charset="-128"/>
                <a:cs typeface="+mn-cs"/>
              </a:rPr>
              <a:t>4. Vinculación de terceros: </a:t>
            </a:r>
            <a:r>
              <a:rPr lang="es-CO" altLang="es-CO" sz="1800" kern="1200" dirty="0">
                <a:solidFill>
                  <a:prstClr val="black"/>
                </a:solidFill>
                <a:latin typeface="+mn-lt"/>
                <a:ea typeface="MS PGothic" panose="020B0600070205080204" pitchFamily="34" charset="-128"/>
                <a:cs typeface="+mn-cs"/>
              </a:rPr>
              <a:t>cuando el juez considere que la tutela ha debido dirigirse contra alguna entidad o persona que no fue accionada, está en la obligación de vincularlas al proceso con miras a garantizarle el derecho de defensa y garantizar también la plena protección de los derechos fundamentales del accionante. No vincular a quien es responsable total o parcialmente de la vulneración de un derecho fundamental constituye causal de nulidad.</a:t>
            </a: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4080917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7218899"/>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fontAlgn="base">
              <a:spcBef>
                <a:spcPct val="20000"/>
              </a:spcBef>
              <a:spcAft>
                <a:spcPct val="0"/>
              </a:spcAft>
              <a:buClrTx/>
              <a:buFont typeface="Arial" panose="020B0604020202020204" pitchFamily="34" charset="0"/>
              <a:buChar char="•"/>
            </a:pPr>
            <a:r>
              <a:rPr lang="es-CO" altLang="es-CO" sz="2600" b="1" kern="1200" dirty="0">
                <a:solidFill>
                  <a:prstClr val="black"/>
                </a:solidFill>
                <a:latin typeface="+mn-lt"/>
                <a:ea typeface="MS PGothic" panose="020B0600070205080204" pitchFamily="34" charset="-128"/>
                <a:cs typeface="+mn-cs"/>
              </a:rPr>
              <a:t>Tramite o Procedimiento de la Acción de Tutela:</a:t>
            </a:r>
          </a:p>
          <a:p>
            <a:pPr lvl="0" fontAlgn="base">
              <a:spcBef>
                <a:spcPct val="20000"/>
              </a:spcBef>
              <a:spcAft>
                <a:spcPct val="0"/>
              </a:spcAft>
              <a:buClrTx/>
              <a:buFont typeface="Arial" panose="020B0604020202020204" pitchFamily="34" charset="0"/>
              <a:buChar char="•"/>
            </a:pPr>
            <a:endParaRPr lang="es-CO" altLang="es-CO" sz="2600" kern="1200" dirty="0">
              <a:solidFill>
                <a:prstClr val="black"/>
              </a:solidFill>
              <a:latin typeface="+mn-lt"/>
              <a:ea typeface="MS PGothic" panose="020B0600070205080204" pitchFamily="34" charset="-128"/>
              <a:cs typeface="+mn-cs"/>
            </a:endParaRPr>
          </a:p>
          <a:p>
            <a:pPr lvl="0" fontAlgn="base">
              <a:spcBef>
                <a:spcPct val="20000"/>
              </a:spcBef>
              <a:spcAft>
                <a:spcPct val="0"/>
              </a:spcAft>
              <a:buClrTx/>
            </a:pPr>
            <a:endParaRPr lang="es-CO" altLang="es-CO" sz="900" kern="1200" dirty="0">
              <a:solidFill>
                <a:prstClr val="black"/>
              </a:solidFill>
              <a:latin typeface="+mn-lt"/>
              <a:ea typeface="MS PGothic" panose="020B0600070205080204" pitchFamily="34" charset="-128"/>
              <a:cs typeface="+mn-cs"/>
            </a:endParaRPr>
          </a:p>
          <a:p>
            <a:pPr lvl="0" algn="just" fontAlgn="base">
              <a:lnSpc>
                <a:spcPct val="90000"/>
              </a:lnSpc>
              <a:spcBef>
                <a:spcPct val="20000"/>
              </a:spcBef>
              <a:spcAft>
                <a:spcPct val="0"/>
              </a:spcAft>
              <a:buClrTx/>
            </a:pPr>
            <a:r>
              <a:rPr lang="es-CO" altLang="es-CO" sz="2600" b="1" kern="1200" dirty="0">
                <a:solidFill>
                  <a:prstClr val="black"/>
                </a:solidFill>
                <a:latin typeface="+mn-lt"/>
                <a:ea typeface="MS PGothic" panose="020B0600070205080204" pitchFamily="34" charset="-128"/>
                <a:cs typeface="+mn-cs"/>
              </a:rPr>
              <a:t>5. Fallo de Tutela: </a:t>
            </a:r>
            <a:r>
              <a:rPr lang="es-CO" altLang="es-CO" sz="2600" kern="1200" dirty="0">
                <a:solidFill>
                  <a:prstClr val="black"/>
                </a:solidFill>
                <a:latin typeface="+mn-lt"/>
                <a:ea typeface="MS PGothic" panose="020B0600070205080204" pitchFamily="34" charset="-128"/>
                <a:cs typeface="+mn-cs"/>
              </a:rPr>
              <a:t>Debe proferirse en un término máximo de 10 días contados a partir de su presentación. En el fallo el juez puede:</a:t>
            </a:r>
          </a:p>
          <a:p>
            <a:pPr lvl="0" algn="just" fontAlgn="base">
              <a:lnSpc>
                <a:spcPct val="90000"/>
              </a:lnSpc>
              <a:spcBef>
                <a:spcPct val="20000"/>
              </a:spcBef>
              <a:spcAft>
                <a:spcPct val="0"/>
              </a:spcAft>
              <a:buClrTx/>
            </a:pPr>
            <a:endParaRPr lang="es-CO" altLang="es-CO" sz="2600" kern="1200" dirty="0">
              <a:solidFill>
                <a:prstClr val="black"/>
              </a:solidFill>
              <a:latin typeface="+mn-lt"/>
              <a:ea typeface="MS PGothic" panose="020B0600070205080204" pitchFamily="34" charset="-128"/>
              <a:cs typeface="+mn-cs"/>
            </a:endParaRPr>
          </a:p>
          <a:p>
            <a:pPr lvl="0" algn="just" fontAlgn="base">
              <a:lnSpc>
                <a:spcPct val="90000"/>
              </a:lnSpc>
              <a:spcBef>
                <a:spcPct val="20000"/>
              </a:spcBef>
              <a:spcAft>
                <a:spcPct val="0"/>
              </a:spcAft>
              <a:buClrTx/>
            </a:pPr>
            <a:endParaRPr lang="es-CO" altLang="es-CO" sz="800" kern="1200" dirty="0">
              <a:solidFill>
                <a:prstClr val="black"/>
              </a:solidFill>
              <a:latin typeface="+mn-lt"/>
              <a:ea typeface="MS PGothic" panose="020B0600070205080204" pitchFamily="34" charset="-128"/>
              <a:cs typeface="+mn-cs"/>
            </a:endParaRPr>
          </a:p>
          <a:p>
            <a:pPr lvl="0" algn="just" fontAlgn="base">
              <a:lnSpc>
                <a:spcPct val="90000"/>
              </a:lnSpc>
              <a:spcBef>
                <a:spcPct val="20000"/>
              </a:spcBef>
              <a:spcAft>
                <a:spcPct val="0"/>
              </a:spcAft>
              <a:buClrTx/>
              <a:buFontTx/>
              <a:buChar char="-"/>
            </a:pPr>
            <a:r>
              <a:rPr lang="es-CO" altLang="es-CO" sz="2600" kern="1200" dirty="0">
                <a:solidFill>
                  <a:prstClr val="black"/>
                </a:solidFill>
                <a:latin typeface="+mn-lt"/>
                <a:ea typeface="MS PGothic" panose="020B0600070205080204" pitchFamily="34" charset="-128"/>
                <a:cs typeface="+mn-cs"/>
              </a:rPr>
              <a:t>Tutelar los derechos fundamentales invocados.</a:t>
            </a:r>
          </a:p>
          <a:p>
            <a:pPr lvl="0" algn="just" fontAlgn="base">
              <a:lnSpc>
                <a:spcPct val="90000"/>
              </a:lnSpc>
              <a:spcBef>
                <a:spcPct val="20000"/>
              </a:spcBef>
              <a:spcAft>
                <a:spcPct val="0"/>
              </a:spcAft>
              <a:buClrTx/>
              <a:buFontTx/>
              <a:buChar char="-"/>
            </a:pPr>
            <a:endParaRPr lang="es-CO" altLang="es-CO" sz="2600" kern="1200" dirty="0">
              <a:solidFill>
                <a:prstClr val="black"/>
              </a:solidFill>
              <a:latin typeface="+mn-lt"/>
              <a:ea typeface="MS PGothic" panose="020B0600070205080204" pitchFamily="34" charset="-128"/>
              <a:cs typeface="+mn-cs"/>
            </a:endParaRPr>
          </a:p>
          <a:p>
            <a:pPr lvl="0" algn="just" fontAlgn="base">
              <a:lnSpc>
                <a:spcPct val="90000"/>
              </a:lnSpc>
              <a:spcBef>
                <a:spcPct val="20000"/>
              </a:spcBef>
              <a:spcAft>
                <a:spcPct val="0"/>
              </a:spcAft>
              <a:buClrTx/>
              <a:buFontTx/>
              <a:buChar char="-"/>
            </a:pPr>
            <a:r>
              <a:rPr lang="es-CO" altLang="es-CO" sz="2600" kern="1200" dirty="0">
                <a:solidFill>
                  <a:prstClr val="black"/>
                </a:solidFill>
                <a:latin typeface="+mn-lt"/>
                <a:ea typeface="MS PGothic" panose="020B0600070205080204" pitchFamily="34" charset="-128"/>
                <a:cs typeface="+mn-cs"/>
              </a:rPr>
              <a:t>No tutelar los derechos fundamentales invocados cuando no constata amenaza o vulneración. </a:t>
            </a:r>
          </a:p>
          <a:p>
            <a:pPr lvl="0" algn="just" fontAlgn="base">
              <a:lnSpc>
                <a:spcPct val="90000"/>
              </a:lnSpc>
              <a:spcBef>
                <a:spcPct val="20000"/>
              </a:spcBef>
              <a:spcAft>
                <a:spcPct val="0"/>
              </a:spcAft>
              <a:buClrTx/>
              <a:buFontTx/>
              <a:buChar char="-"/>
            </a:pPr>
            <a:endParaRPr lang="es-CO" altLang="es-CO" sz="2600" kern="1200" dirty="0">
              <a:solidFill>
                <a:prstClr val="black"/>
              </a:solidFill>
              <a:latin typeface="+mn-lt"/>
              <a:ea typeface="MS PGothic" panose="020B0600070205080204" pitchFamily="34" charset="-128"/>
              <a:cs typeface="+mn-cs"/>
            </a:endParaRPr>
          </a:p>
          <a:p>
            <a:pPr lvl="0" algn="just" fontAlgn="base">
              <a:lnSpc>
                <a:spcPct val="90000"/>
              </a:lnSpc>
              <a:spcBef>
                <a:spcPct val="20000"/>
              </a:spcBef>
              <a:spcAft>
                <a:spcPct val="0"/>
              </a:spcAft>
              <a:buClrTx/>
              <a:buFontTx/>
              <a:buChar char="-"/>
            </a:pPr>
            <a:r>
              <a:rPr lang="es-CO" altLang="es-CO" sz="2600" kern="1200" dirty="0">
                <a:solidFill>
                  <a:prstClr val="black"/>
                </a:solidFill>
                <a:latin typeface="+mn-lt"/>
                <a:ea typeface="MS PGothic" panose="020B0600070205080204" pitchFamily="34" charset="-128"/>
                <a:cs typeface="+mn-cs"/>
              </a:rPr>
              <a:t>Negar la tutela por improcedente. (Art. 5 y 6 Decreto 2591 de 1991)</a:t>
            </a: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192559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9685948" cy="5921621"/>
          </a:xfrm>
          <a:prstGeom prst="rect">
            <a:avLst/>
          </a:prstGeom>
          <a:noFill/>
        </p:spPr>
        <p:txBody>
          <a:bodyPr wrap="square">
            <a:spAutoFit/>
          </a:bodyPr>
          <a:lstStyle/>
          <a:p>
            <a:pPr marL="0" indent="0" algn="ctr">
              <a:buNone/>
              <a:defRPr/>
            </a:pPr>
            <a:r>
              <a:rPr lang="es-ES_tradnl" altLang="es-ES_tradnl" sz="4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MEDIOS DE CONTROL CONSTITUCIONAL</a:t>
            </a:r>
            <a:endParaRPr lang="es-ES_tradnl" altLang="es-ES_tradnl" sz="27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tabLst/>
              <a:defRPr/>
            </a:pPr>
            <a:endParaRPr lang="es-MX" sz="3600" dirty="0"/>
          </a:p>
          <a:p>
            <a:pPr lvl="0" algn="just" eaLnBrk="0" fontAlgn="base" hangingPunct="0">
              <a:spcBef>
                <a:spcPct val="20000"/>
              </a:spcBef>
              <a:spcAft>
                <a:spcPct val="0"/>
              </a:spcAft>
              <a:buClrTx/>
            </a:pPr>
            <a:r>
              <a:rPr lang="es-CO" altLang="es-ES_tradnl"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Mecanismos judiciales consagrados por la Constitución nacional para garantizar la efectividad de los derechos y deberes constitucionales.</a:t>
            </a:r>
          </a:p>
          <a:p>
            <a:pPr lvl="0" algn="just" eaLnBrk="0" fontAlgn="base" hangingPunct="0">
              <a:spcBef>
                <a:spcPct val="20000"/>
              </a:spcBef>
              <a:spcAft>
                <a:spcPct val="0"/>
              </a:spcAft>
              <a:buClrTx/>
            </a:pPr>
            <a:endParaRPr lang="es-CO" altLang="es-ES_tradnl" sz="11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eaLnBrk="0" fontAlgn="base" hangingPunct="0">
              <a:spcBef>
                <a:spcPct val="20000"/>
              </a:spcBef>
              <a:spcAft>
                <a:spcPct val="0"/>
              </a:spcAft>
              <a:buClrTx/>
            </a:pPr>
            <a:r>
              <a:rPr lang="es-CO" altLang="es-ES_tradnl"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Se caracterizan por ser acciones </a:t>
            </a:r>
            <a:r>
              <a:rPr lang="es-ES_tradnl" altLang="es-ES_tradnl"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públicas, ya que pueden ser ejercidas por cualquier persona (natural o jurídica, nacional o extranjera, mayor o menor de edad) salvo la acción de grupo que debe ser interpuesta a través de abogado. También se llaman públicas, porque no buscan un interés particular sino general. </a:t>
            </a:r>
          </a:p>
          <a:p>
            <a:pPr lvl="0" algn="just" eaLnBrk="0" fontAlgn="base" hangingPunct="0">
              <a:spcBef>
                <a:spcPct val="20000"/>
              </a:spcBef>
              <a:spcAft>
                <a:spcPct val="0"/>
              </a:spcAft>
              <a:buClrTx/>
            </a:pPr>
            <a:endParaRPr lang="es-ES_tradnl" altLang="es-ES_tradnl"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eaLnBrk="0" fontAlgn="base" hangingPunct="0">
              <a:spcBef>
                <a:spcPct val="20000"/>
              </a:spcBef>
              <a:spcAft>
                <a:spcPct val="0"/>
              </a:spcAft>
              <a:buClrTx/>
            </a:pPr>
            <a:r>
              <a:rPr lang="es-ES_tradnl" altLang="es-ES_tradnl"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Son considerados mecanismos de participación jurídica ya que buscan poner en movimiento el aparato judicial.</a:t>
            </a:r>
            <a:endParaRPr lang="es-CO" altLang="es-ES_tradnl"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826997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107826"/>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fontAlgn="base">
              <a:spcBef>
                <a:spcPct val="20000"/>
              </a:spcBef>
              <a:spcAft>
                <a:spcPct val="0"/>
              </a:spcAft>
              <a:buClrTx/>
              <a:buFont typeface="Arial" panose="020B0604020202020204" pitchFamily="34" charset="0"/>
              <a:buChar char="•"/>
            </a:pPr>
            <a:r>
              <a:rPr lang="es-CO" altLang="es-CO" sz="2600" b="1" kern="1200" dirty="0">
                <a:solidFill>
                  <a:prstClr val="black"/>
                </a:solidFill>
                <a:latin typeface="+mn-lt"/>
                <a:ea typeface="MS PGothic" panose="020B0600070205080204" pitchFamily="34" charset="-128"/>
                <a:cs typeface="+mn-cs"/>
              </a:rPr>
              <a:t>Tramite o Procedimiento de la Acción de Tutela:</a:t>
            </a:r>
            <a:endParaRPr lang="es-CO" altLang="es-CO" sz="2600" kern="1200" dirty="0">
              <a:solidFill>
                <a:prstClr val="black"/>
              </a:solidFill>
              <a:latin typeface="+mn-lt"/>
              <a:ea typeface="MS PGothic" panose="020B0600070205080204" pitchFamily="34" charset="-128"/>
              <a:cs typeface="+mn-cs"/>
            </a:endParaRPr>
          </a:p>
          <a:p>
            <a:pPr lvl="0" fontAlgn="base">
              <a:spcBef>
                <a:spcPct val="20000"/>
              </a:spcBef>
              <a:spcAft>
                <a:spcPct val="0"/>
              </a:spcAft>
              <a:buClrTx/>
            </a:pPr>
            <a:endParaRPr lang="es-CO" altLang="es-CO" sz="9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CO" altLang="es-CO" sz="1800" b="1" kern="1200" dirty="0">
                <a:solidFill>
                  <a:prstClr val="black"/>
                </a:solidFill>
                <a:latin typeface="+mn-lt"/>
                <a:ea typeface="MS PGothic" panose="020B0600070205080204" pitchFamily="34" charset="-128"/>
                <a:cs typeface="+mn-cs"/>
              </a:rPr>
              <a:t>6. Impugnación del Fallo </a:t>
            </a:r>
            <a:r>
              <a:rPr lang="es-CO" altLang="es-CO" sz="1800" kern="1200" dirty="0">
                <a:solidFill>
                  <a:prstClr val="black"/>
                </a:solidFill>
                <a:latin typeface="+mn-lt"/>
                <a:ea typeface="MS PGothic" panose="020B0600070205080204" pitchFamily="34" charset="-128"/>
                <a:cs typeface="+mn-cs"/>
              </a:rPr>
              <a:t>(Art. 31 y 32 </a:t>
            </a:r>
            <a:r>
              <a:rPr lang="es-CO" altLang="es-CO" sz="1800" kern="1200" dirty="0" err="1">
                <a:solidFill>
                  <a:prstClr val="black"/>
                </a:solidFill>
                <a:latin typeface="+mn-lt"/>
                <a:ea typeface="MS PGothic" panose="020B0600070205080204" pitchFamily="34" charset="-128"/>
                <a:cs typeface="+mn-cs"/>
              </a:rPr>
              <a:t>dcto</a:t>
            </a:r>
            <a:r>
              <a:rPr lang="es-CO" altLang="es-CO" sz="1800" kern="1200" dirty="0">
                <a:solidFill>
                  <a:prstClr val="black"/>
                </a:solidFill>
                <a:latin typeface="+mn-lt"/>
                <a:ea typeface="MS PGothic" panose="020B0600070205080204" pitchFamily="34" charset="-128"/>
                <a:cs typeface="+mn-cs"/>
              </a:rPr>
              <a:t> 2591/91): el fallo de tutela puede ser impugnado dentro de los 3 días siguientes a su notificación,  por “el Defensor del Pueblo, el solicitante, la autoridad pública o el representante del órgano correspondiente”. </a:t>
            </a:r>
          </a:p>
          <a:p>
            <a:pPr lvl="0" algn="just" fontAlgn="base">
              <a:lnSpc>
                <a:spcPct val="80000"/>
              </a:lnSpc>
              <a:spcBef>
                <a:spcPct val="20000"/>
              </a:spcBef>
              <a:spcAft>
                <a:spcPct val="0"/>
              </a:spcAft>
              <a:buClrTx/>
            </a:pPr>
            <a:endParaRPr lang="es-CO" altLang="es-CO" sz="800" kern="1200" dirty="0">
              <a:solidFill>
                <a:prstClr val="black"/>
              </a:solidFill>
              <a:latin typeface="+mn-lt"/>
              <a:ea typeface="MS PGothic" panose="020B0600070205080204" pitchFamily="34" charset="-128"/>
              <a:cs typeface="+mn-cs"/>
            </a:endParaRPr>
          </a:p>
          <a:p>
            <a:pPr marL="400050" lvl="1"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Dentro de los dos días siguientes a la impugnación, el juez debe remitir el expediente al superior jerárquico. </a:t>
            </a:r>
            <a:endParaRPr lang="es-CO" altLang="es-CO" sz="800" kern="1200" dirty="0">
              <a:solidFill>
                <a:prstClr val="black"/>
              </a:solidFill>
              <a:latin typeface="+mn-lt"/>
              <a:ea typeface="MS PGothic" panose="020B0600070205080204" pitchFamily="34" charset="-128"/>
              <a:cs typeface="+mn-cs"/>
            </a:endParaRPr>
          </a:p>
          <a:p>
            <a:pPr marL="400050" lvl="1" algn="just" fontAlgn="base">
              <a:lnSpc>
                <a:spcPct val="80000"/>
              </a:lnSpc>
              <a:spcBef>
                <a:spcPct val="20000"/>
              </a:spcBef>
              <a:spcAft>
                <a:spcPct val="0"/>
              </a:spcAft>
              <a:buClrTx/>
            </a:pPr>
            <a:r>
              <a:rPr lang="es-CO" altLang="es-CO" sz="800" kern="1200" dirty="0">
                <a:solidFill>
                  <a:prstClr val="black"/>
                </a:solidFill>
                <a:latin typeface="+mn-lt"/>
                <a:ea typeface="MS PGothic" panose="020B0600070205080204" pitchFamily="34" charset="-128"/>
                <a:cs typeface="+mn-cs"/>
              </a:rPr>
              <a:t> </a:t>
            </a:r>
          </a:p>
          <a:p>
            <a:pPr marL="400050" lvl="1"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El juez que conozca de la impugnación, debe proferir el fallo de segunda instancia dentro de los 20 días siguientes a la recepción del expediente.</a:t>
            </a:r>
          </a:p>
          <a:p>
            <a:pPr marL="400050" lvl="1" algn="just" fontAlgn="base">
              <a:lnSpc>
                <a:spcPct val="80000"/>
              </a:lnSpc>
              <a:spcBef>
                <a:spcPct val="20000"/>
              </a:spcBef>
              <a:spcAft>
                <a:spcPct val="0"/>
              </a:spcAft>
              <a:buClrTx/>
            </a:pPr>
            <a:endParaRPr lang="es-CO" altLang="es-CO" sz="800" kern="1200" dirty="0">
              <a:solidFill>
                <a:prstClr val="black"/>
              </a:solidFill>
              <a:latin typeface="+mn-lt"/>
              <a:ea typeface="MS PGothic" panose="020B0600070205080204" pitchFamily="34" charset="-128"/>
              <a:cs typeface="+mn-cs"/>
            </a:endParaRPr>
          </a:p>
          <a:p>
            <a:pPr marL="400050" lvl="1"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Dentro de los diez días siguientes a la ejecutoria del fallo de segunda instancia, el juez remitirá el expediente a la Corte Constitucional, para su eventual revisión. </a:t>
            </a:r>
          </a:p>
          <a:p>
            <a:pPr marL="400050" lvl="1" algn="just" fontAlgn="base">
              <a:lnSpc>
                <a:spcPct val="80000"/>
              </a:lnSpc>
              <a:spcBef>
                <a:spcPct val="20000"/>
              </a:spcBef>
              <a:spcAft>
                <a:spcPct val="0"/>
              </a:spcAft>
              <a:buClrTx/>
            </a:pPr>
            <a:br>
              <a:rPr lang="es-CO" altLang="es-CO" sz="1800" kern="1200" dirty="0">
                <a:solidFill>
                  <a:prstClr val="black"/>
                </a:solidFill>
                <a:latin typeface="+mn-lt"/>
                <a:ea typeface="MS PGothic" panose="020B0600070205080204" pitchFamily="34" charset="-128"/>
                <a:cs typeface="+mn-cs"/>
              </a:rPr>
            </a:br>
            <a:r>
              <a:rPr lang="es-CO" altLang="es-CO" sz="1800" kern="1200" dirty="0">
                <a:solidFill>
                  <a:prstClr val="black"/>
                </a:solidFill>
                <a:latin typeface="+mn-lt"/>
                <a:ea typeface="MS PGothic" panose="020B0600070205080204" pitchFamily="34" charset="-128"/>
                <a:cs typeface="+mn-cs"/>
              </a:rPr>
              <a:t>Los fallos que no sean impugnados deberán ser enviados al siguiente día a la Corte Constitucional para su revisión eventual.</a:t>
            </a: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178378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181692"/>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fontAlgn="base">
              <a:spcBef>
                <a:spcPct val="20000"/>
              </a:spcBef>
              <a:spcAft>
                <a:spcPct val="0"/>
              </a:spcAft>
              <a:buClrTx/>
              <a:buFont typeface="Arial" panose="020B0604020202020204" pitchFamily="34" charset="0"/>
              <a:buChar char="•"/>
            </a:pPr>
            <a:r>
              <a:rPr lang="es-CO" altLang="es-CO" sz="2600" b="1" kern="1200" dirty="0">
                <a:solidFill>
                  <a:prstClr val="black"/>
                </a:solidFill>
                <a:latin typeface="+mn-lt"/>
                <a:ea typeface="MS PGothic" panose="020B0600070205080204" pitchFamily="34" charset="-128"/>
                <a:cs typeface="+mn-cs"/>
              </a:rPr>
              <a:t>Tramite o Procedimiento de la Acción de Tutela:</a:t>
            </a:r>
            <a:endParaRPr lang="es-CO" altLang="es-CO" sz="2600" kern="1200" dirty="0">
              <a:solidFill>
                <a:prstClr val="black"/>
              </a:solidFill>
              <a:latin typeface="+mn-lt"/>
              <a:ea typeface="MS PGothic" panose="020B0600070205080204" pitchFamily="34" charset="-128"/>
              <a:cs typeface="+mn-cs"/>
            </a:endParaRPr>
          </a:p>
          <a:p>
            <a:pPr lvl="0" fontAlgn="base">
              <a:spcBef>
                <a:spcPct val="20000"/>
              </a:spcBef>
              <a:spcAft>
                <a:spcPct val="0"/>
              </a:spcAft>
              <a:buClrTx/>
            </a:pPr>
            <a:endParaRPr lang="es-CO" altLang="es-CO" sz="9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CO" altLang="es-CO" sz="1600" b="1" kern="1200" dirty="0">
                <a:solidFill>
                  <a:prstClr val="black"/>
                </a:solidFill>
                <a:latin typeface="+mn-lt"/>
                <a:ea typeface="MS PGothic" panose="020B0600070205080204" pitchFamily="34" charset="-128"/>
                <a:cs typeface="+mn-cs"/>
              </a:rPr>
              <a:t>7. </a:t>
            </a:r>
            <a:r>
              <a:rPr lang="es-CO" altLang="es-CO" sz="1800" b="1" kern="1200" dirty="0">
                <a:solidFill>
                  <a:prstClr val="black"/>
                </a:solidFill>
                <a:latin typeface="+mn-lt"/>
                <a:ea typeface="MS PGothic" panose="020B0600070205080204" pitchFamily="34" charset="-128"/>
                <a:cs typeface="+mn-cs"/>
              </a:rPr>
              <a:t>Cumplimiento del fallo</a:t>
            </a:r>
            <a:r>
              <a:rPr lang="es-CO" altLang="es-CO" sz="1800" kern="1200" dirty="0">
                <a:solidFill>
                  <a:prstClr val="black"/>
                </a:solidFill>
                <a:latin typeface="+mn-lt"/>
                <a:ea typeface="MS PGothic" panose="020B0600070205080204" pitchFamily="34" charset="-128"/>
                <a:cs typeface="+mn-cs"/>
              </a:rPr>
              <a:t> </a:t>
            </a:r>
          </a:p>
          <a:p>
            <a:pPr lvl="0"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 </a:t>
            </a:r>
          </a:p>
          <a:p>
            <a:pPr lvl="0"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El juez de 1ª instancia tiene la competencia para hacer cumplir el fallo. Si la autoridad pública o el particular responsable del agravio no cumple con lo ordenado por el fallo dentro de las 48 horas siguientes, el juez se requerirá al superior jerárquico del aquel para que lo haga cumplir y para que inicie el correspondiente proceso disciplinario. Si pasadas otras 48 horas el responsable no ha cumplido con el fallo, el juez ordenara abrir proceso disciplinario contra el superior jerárquico y adoptara directamente todas las medidas necesarias para el cabal cumplimiento del mismo (Art. 27 </a:t>
            </a:r>
            <a:r>
              <a:rPr lang="es-CO" altLang="es-CO" sz="1800" kern="1200" dirty="0" err="1">
                <a:solidFill>
                  <a:prstClr val="black"/>
                </a:solidFill>
                <a:latin typeface="+mn-lt"/>
                <a:ea typeface="MS PGothic" panose="020B0600070205080204" pitchFamily="34" charset="-128"/>
                <a:cs typeface="+mn-cs"/>
              </a:rPr>
              <a:t>Dcto</a:t>
            </a:r>
            <a:r>
              <a:rPr lang="es-CO" altLang="es-CO" sz="1800" kern="1200" dirty="0">
                <a:solidFill>
                  <a:prstClr val="black"/>
                </a:solidFill>
                <a:latin typeface="+mn-lt"/>
                <a:ea typeface="MS PGothic" panose="020B0600070205080204" pitchFamily="34" charset="-128"/>
                <a:cs typeface="+mn-cs"/>
              </a:rPr>
              <a:t> 2591/1991). </a:t>
            </a:r>
          </a:p>
          <a:p>
            <a:pPr lvl="0"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 </a:t>
            </a:r>
          </a:p>
          <a:p>
            <a:pPr lvl="0"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Agotado lo anterior, el Juez sancionara por desacato al responsable y a su superior hasta que cumplan la sentencia, con arresto hasta de 6 meses y multa hasta de 20 salarios mínimos mensuales. La sanción deberá ser consultada al superior </a:t>
            </a:r>
            <a:r>
              <a:rPr lang="es-CO" altLang="es-CO" sz="1800" kern="1200" dirty="0" err="1">
                <a:solidFill>
                  <a:prstClr val="black"/>
                </a:solidFill>
                <a:latin typeface="+mn-lt"/>
                <a:ea typeface="MS PGothic" panose="020B0600070205080204" pitchFamily="34" charset="-128"/>
                <a:cs typeface="+mn-cs"/>
              </a:rPr>
              <a:t>jerarquico</a:t>
            </a:r>
            <a:r>
              <a:rPr lang="es-CO" altLang="es-CO" sz="1800" kern="1200" dirty="0">
                <a:solidFill>
                  <a:prstClr val="black"/>
                </a:solidFill>
                <a:latin typeface="+mn-lt"/>
                <a:ea typeface="MS PGothic" panose="020B0600070205080204" pitchFamily="34" charset="-128"/>
                <a:cs typeface="+mn-cs"/>
              </a:rPr>
              <a:t> del juez que la imponga quien decidirá dentro de los 3 días siguientes si debe revocarse la sanción (Art. 52 </a:t>
            </a:r>
            <a:r>
              <a:rPr lang="es-CO" altLang="es-CO" sz="1800" kern="1200" dirty="0" err="1">
                <a:solidFill>
                  <a:prstClr val="black"/>
                </a:solidFill>
                <a:latin typeface="+mn-lt"/>
                <a:ea typeface="MS PGothic" panose="020B0600070205080204" pitchFamily="34" charset="-128"/>
                <a:cs typeface="+mn-cs"/>
              </a:rPr>
              <a:t>Dcto</a:t>
            </a:r>
            <a:r>
              <a:rPr lang="es-CO" altLang="es-CO" sz="1800" kern="1200" dirty="0">
                <a:solidFill>
                  <a:prstClr val="black"/>
                </a:solidFill>
                <a:latin typeface="+mn-lt"/>
                <a:ea typeface="MS PGothic" panose="020B0600070205080204" pitchFamily="34" charset="-128"/>
                <a:cs typeface="+mn-cs"/>
              </a:rPr>
              <a:t>. 2591/1991). </a:t>
            </a: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1383420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511013"/>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lvl="0" fontAlgn="base">
              <a:spcBef>
                <a:spcPct val="20000"/>
              </a:spcBef>
              <a:spcAft>
                <a:spcPct val="0"/>
              </a:spcAft>
              <a:buClrTx/>
              <a:buFont typeface="Arial" panose="020B0604020202020204" pitchFamily="34" charset="0"/>
              <a:buChar char="•"/>
            </a:pPr>
            <a:r>
              <a:rPr lang="es-CO" altLang="es-CO" sz="2600" b="1" kern="1200" dirty="0">
                <a:solidFill>
                  <a:prstClr val="black"/>
                </a:solidFill>
                <a:latin typeface="+mn-lt"/>
                <a:ea typeface="MS PGothic" panose="020B0600070205080204" pitchFamily="34" charset="-128"/>
                <a:cs typeface="+mn-cs"/>
              </a:rPr>
              <a:t>Tramite o Procedimiento de la Acción de Tutela:</a:t>
            </a:r>
            <a:endParaRPr lang="es-CO" altLang="es-CO" sz="2600" kern="1200" dirty="0">
              <a:solidFill>
                <a:prstClr val="black"/>
              </a:solidFill>
              <a:latin typeface="+mn-lt"/>
              <a:ea typeface="MS PGothic" panose="020B0600070205080204" pitchFamily="34" charset="-128"/>
              <a:cs typeface="+mn-cs"/>
            </a:endParaRPr>
          </a:p>
          <a:p>
            <a:pPr lvl="0" fontAlgn="base">
              <a:spcBef>
                <a:spcPct val="20000"/>
              </a:spcBef>
              <a:spcAft>
                <a:spcPct val="0"/>
              </a:spcAft>
              <a:buClrTx/>
            </a:pPr>
            <a:endParaRPr lang="es-CO" altLang="es-CO" sz="9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CO" altLang="es-CO" sz="1700" b="1" kern="1200" dirty="0">
                <a:solidFill>
                  <a:prstClr val="black"/>
                </a:solidFill>
                <a:latin typeface="+mn-lt"/>
                <a:ea typeface="MS PGothic" panose="020B0600070205080204" pitchFamily="34" charset="-128"/>
                <a:cs typeface="+mn-cs"/>
              </a:rPr>
              <a:t>8. </a:t>
            </a:r>
            <a:r>
              <a:rPr lang="es-CO" altLang="es-CO" sz="1800" b="1" kern="1200" dirty="0">
                <a:solidFill>
                  <a:prstClr val="black"/>
                </a:solidFill>
                <a:latin typeface="+mn-lt"/>
                <a:ea typeface="MS PGothic" panose="020B0600070205080204" pitchFamily="34" charset="-128"/>
                <a:cs typeface="+mn-cs"/>
              </a:rPr>
              <a:t>Revisión eventual de Sentencias de tutela por la Corte Constitucional: </a:t>
            </a:r>
            <a:endParaRPr lang="es-CO" altLang="es-CO" sz="800" b="1"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CO" altLang="es-CO" sz="800" kern="1200" dirty="0">
                <a:solidFill>
                  <a:prstClr val="black"/>
                </a:solidFill>
                <a:latin typeface="+mn-lt"/>
                <a:ea typeface="MS PGothic" panose="020B0600070205080204" pitchFamily="34" charset="-128"/>
                <a:cs typeface="+mn-cs"/>
              </a:rPr>
              <a:t> </a:t>
            </a:r>
          </a:p>
          <a:p>
            <a:pPr lvl="0"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Los artículos 33, 34, 35 y 36 del decreto 2591 de 1991 regulan la etapa final del procedimiento de tutela. Esta última etapa consiste en la posibilidad de que la Corte Constitucional, como órgano de cierre en materia constitucional pueda revisar lo previamente decidido por los jueces en las instancias procesales que se hayan surtido.</a:t>
            </a:r>
          </a:p>
          <a:p>
            <a:pPr lvl="0" algn="just" fontAlgn="base">
              <a:lnSpc>
                <a:spcPct val="80000"/>
              </a:lnSpc>
              <a:spcBef>
                <a:spcPct val="20000"/>
              </a:spcBef>
              <a:spcAft>
                <a:spcPct val="0"/>
              </a:spcAft>
              <a:buClrTx/>
            </a:pPr>
            <a:endParaRPr lang="es-CO" altLang="es-CO" sz="9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La selección de tutelas para revisión es un asunto discrecional de la Corte, pero el Defensor del Pueblo o un Magistrado de la Corte podrán insistir en la revisión de una tutela excluida por la sala de selección cuando considere que la revisión puede aclarar el alcance de un derecho o evitar un perjuicio grave. Así mismo, el Procurador General podrá pedir la revisión de una tutela cuando lo considere necesario para la defensa del orden jurídico, el patrimonio público o considere amenazados los derechos fundamentales.</a:t>
            </a:r>
            <a:endParaRPr lang="es-CO" altLang="es-CO" sz="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CO" altLang="es-CO" sz="800" kern="1200" dirty="0">
                <a:solidFill>
                  <a:prstClr val="black"/>
                </a:solidFill>
                <a:latin typeface="+mn-lt"/>
                <a:ea typeface="MS PGothic" panose="020B0600070205080204" pitchFamily="34" charset="-128"/>
                <a:cs typeface="+mn-cs"/>
              </a:rPr>
              <a:t> </a:t>
            </a:r>
          </a:p>
          <a:p>
            <a:pPr lvl="0" algn="just" fontAlgn="base">
              <a:lnSpc>
                <a:spcPct val="80000"/>
              </a:lnSpc>
              <a:spcBef>
                <a:spcPct val="20000"/>
              </a:spcBef>
              <a:spcAft>
                <a:spcPct val="0"/>
              </a:spcAft>
              <a:buClrTx/>
            </a:pPr>
            <a:r>
              <a:rPr lang="es-CO" altLang="es-CO" sz="1800" kern="1200" dirty="0">
                <a:solidFill>
                  <a:prstClr val="black"/>
                </a:solidFill>
                <a:latin typeface="+mn-lt"/>
                <a:ea typeface="MS PGothic" panose="020B0600070205080204" pitchFamily="34" charset="-128"/>
                <a:cs typeface="+mn-cs"/>
              </a:rPr>
              <a:t>Así mismo, antes de que el fallo de tutela sea elegido o no elegido para revisión, cualquiera de los interesados podrá enviar un derecho de petición a la Corte Constitucional con el fin de que seleccionen el fallo explicando las razones de su petición. </a:t>
            </a: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324083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1540422"/>
          </a:xfrm>
          <a:prstGeom prst="rect">
            <a:avLst/>
          </a:prstGeom>
          <a:noFill/>
        </p:spPr>
        <p:txBody>
          <a:bodyPr wrap="square">
            <a:spAutoFit/>
          </a:bodyPr>
          <a:lstStyle/>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pic>
        <p:nvPicPr>
          <p:cNvPr id="7" name="Imagen 4">
            <a:extLst>
              <a:ext uri="{FF2B5EF4-FFF2-40B4-BE49-F238E27FC236}">
                <a16:creationId xmlns:a16="http://schemas.microsoft.com/office/drawing/2014/main" id="{18F11800-3CD3-4B1F-BD22-50B2E298AB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298" y="815801"/>
            <a:ext cx="4559296" cy="5770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5">
            <a:extLst>
              <a:ext uri="{FF2B5EF4-FFF2-40B4-BE49-F238E27FC236}">
                <a16:creationId xmlns:a16="http://schemas.microsoft.com/office/drawing/2014/main" id="{B55AD4E1-4B45-40DC-A398-D5CF56163E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7275" y="798030"/>
            <a:ext cx="4559296" cy="598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3818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553828"/>
          </a:xfrm>
          <a:prstGeom prst="rect">
            <a:avLst/>
          </a:prstGeom>
          <a:noFill/>
        </p:spPr>
        <p:txBody>
          <a:bodyPr wrap="square">
            <a:spAutoFit/>
          </a:bodyPr>
          <a:lstStyle/>
          <a:p>
            <a:pPr marL="0" indent="0" algn="ctr">
              <a:buNone/>
              <a:defRPr/>
            </a:pPr>
            <a:endParaRPr lang="es-CO" altLang="es-CO" sz="3600" b="1" dirty="0">
              <a:solidFill>
                <a:srgbClr val="FF0000"/>
              </a:solidFill>
            </a:endParaRPr>
          </a:p>
          <a:p>
            <a:pPr marL="0" indent="0" algn="ctr">
              <a:buNone/>
              <a:defRPr/>
            </a:pPr>
            <a:r>
              <a:rPr lang="es-CO" altLang="es-CO" sz="3600" b="1" dirty="0">
                <a:solidFill>
                  <a:schemeClr val="bg2"/>
                </a:solidFill>
              </a:rPr>
              <a:t>Acción de cumplimiento: Art. 87 y Ley 393/97 </a:t>
            </a:r>
          </a:p>
          <a:p>
            <a:pPr lvl="0" fontAlgn="base">
              <a:spcBef>
                <a:spcPct val="20000"/>
              </a:spcBef>
              <a:spcAft>
                <a:spcPct val="0"/>
              </a:spcAft>
              <a:buClrTx/>
              <a:buFont typeface="Arial" panose="020B0604020202020204" pitchFamily="34" charset="0"/>
              <a:buChar char="•"/>
            </a:pPr>
            <a:endParaRPr lang="es-ES_tradnl" altLang="es-CO" sz="28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buFont typeface="Arial" panose="020B0604020202020204" pitchFamily="34" charset="0"/>
              <a:buChar char="•"/>
            </a:pPr>
            <a:r>
              <a:rPr lang="es-ES_tradnl" altLang="es-CO" sz="2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Finalidad:</a:t>
            </a:r>
            <a:r>
              <a:rPr lang="es-ES_tradnl"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pPr>
            <a:r>
              <a:rPr lang="es-ES_tradnl"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acción de cumplimiento tiene por objeto lograr que la autoridad pública o el particular que ejerce funciones públicas, cumpla con un deber contenido en una ley o acto administrativo que ha omitido cumplir.  </a:t>
            </a:r>
            <a:endParaRPr lang="es-CO"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290980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7228133"/>
          </a:xfrm>
          <a:prstGeom prst="rect">
            <a:avLst/>
          </a:prstGeom>
          <a:noFill/>
        </p:spPr>
        <p:txBody>
          <a:bodyPr wrap="square">
            <a:spAutoFit/>
          </a:bodyPr>
          <a:lstStyle/>
          <a:p>
            <a:pPr marL="0" indent="0" algn="ctr">
              <a:buNone/>
              <a:defRPr/>
            </a:pPr>
            <a:endParaRPr lang="es-CO" altLang="es-CO" sz="3600" b="1" dirty="0">
              <a:solidFill>
                <a:srgbClr val="FF0000"/>
              </a:solidFill>
            </a:endParaRPr>
          </a:p>
          <a:p>
            <a:pPr marL="0" indent="0" algn="ctr">
              <a:buNone/>
              <a:defRPr/>
            </a:pPr>
            <a:r>
              <a:rPr lang="es-CO" altLang="es-CO" sz="3600" b="1" dirty="0">
                <a:solidFill>
                  <a:schemeClr val="bg2"/>
                </a:solidFill>
              </a:rPr>
              <a:t>Acción de cumplimiento: Art. 87 y Ley 393/97 </a:t>
            </a:r>
          </a:p>
          <a:p>
            <a:pPr lvl="0" algn="just" fontAlgn="base">
              <a:lnSpc>
                <a:spcPct val="80000"/>
              </a:lnSpc>
              <a:spcBef>
                <a:spcPct val="20000"/>
              </a:spcBef>
              <a:spcAft>
                <a:spcPct val="0"/>
              </a:spcAft>
              <a:buClrTx/>
            </a:pPr>
            <a:endParaRPr lang="es-ES_tradnl" altLang="es-CO" sz="2000" b="1" kern="1200" dirty="0">
              <a:solidFill>
                <a:schemeClr val="bg2"/>
              </a:solidFill>
              <a:latin typeface="Calibri"/>
              <a:ea typeface="MS PGothic" panose="020B0600070205080204" pitchFamily="34" charset="-128"/>
              <a:cs typeface="+mn-cs"/>
            </a:endParaRPr>
          </a:p>
          <a:p>
            <a:pPr lvl="0" algn="just" fontAlgn="base">
              <a:lnSpc>
                <a:spcPct val="80000"/>
              </a:lnSpc>
              <a:spcBef>
                <a:spcPct val="20000"/>
              </a:spcBef>
              <a:spcAft>
                <a:spcPct val="0"/>
              </a:spcAft>
              <a:buClrTx/>
            </a:pPr>
            <a:r>
              <a:rPr lang="es-ES_tradnl" altLang="es-CO" sz="2000" b="1" kern="1200" dirty="0">
                <a:solidFill>
                  <a:prstClr val="black"/>
                </a:solidFill>
                <a:latin typeface="+mn-lt"/>
                <a:ea typeface="MS PGothic" panose="020B0600070205080204" pitchFamily="34" charset="-128"/>
                <a:cs typeface="+mn-cs"/>
              </a:rPr>
              <a:t>Normas sobre las cuales recae la acción:</a:t>
            </a:r>
            <a:r>
              <a:rPr lang="es-ES_tradnl" altLang="es-CO" sz="2000" kern="1200" dirty="0">
                <a:solidFill>
                  <a:prstClr val="black"/>
                </a:solidFill>
                <a:latin typeface="+mn-lt"/>
                <a:ea typeface="MS PGothic" panose="020B0600070205080204" pitchFamily="34" charset="-128"/>
                <a:cs typeface="+mn-cs"/>
              </a:rPr>
              <a:t> la acción de cumplimiento es procedente para hacer cumplir deberes contenidos en cualquiera de las siguientes normas: </a:t>
            </a:r>
            <a:endParaRPr lang="es-CO" altLang="es-CO" sz="20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ES_tradnl" altLang="es-CO" sz="1800" kern="1200" dirty="0">
                <a:solidFill>
                  <a:prstClr val="black"/>
                </a:solidFill>
                <a:latin typeface="+mn-lt"/>
                <a:ea typeface="MS PGothic" panose="020B0600070205080204" pitchFamily="34" charset="-128"/>
                <a:cs typeface="+mn-cs"/>
              </a:rPr>
              <a:t> </a:t>
            </a: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buFont typeface="Arial" panose="020B0604020202020204" pitchFamily="34" charset="0"/>
              <a:buChar char="•"/>
            </a:pPr>
            <a:r>
              <a:rPr lang="es-ES_tradnl" altLang="es-CO" sz="1800" kern="1200" dirty="0">
                <a:solidFill>
                  <a:prstClr val="black"/>
                </a:solidFill>
                <a:latin typeface="+mn-lt"/>
                <a:ea typeface="MS PGothic" panose="020B0600070205080204" pitchFamily="34" charset="-128"/>
                <a:cs typeface="+mn-cs"/>
              </a:rPr>
              <a:t>La ley en sentido formal: es la ley expedida por el Congreso (ordinaria, orgánica, estatutaria, marco, </a:t>
            </a:r>
            <a:r>
              <a:rPr lang="es-ES_tradnl" altLang="es-CO" sz="1800" kern="1200" dirty="0" err="1">
                <a:solidFill>
                  <a:prstClr val="black"/>
                </a:solidFill>
                <a:latin typeface="+mn-lt"/>
                <a:ea typeface="MS PGothic" panose="020B0600070205080204" pitchFamily="34" charset="-128"/>
                <a:cs typeface="+mn-cs"/>
              </a:rPr>
              <a:t>etc</a:t>
            </a:r>
            <a:r>
              <a:rPr lang="es-ES_tradnl" altLang="es-CO" sz="1800" kern="1200" dirty="0">
                <a:solidFill>
                  <a:prstClr val="black"/>
                </a:solidFill>
                <a:latin typeface="+mn-lt"/>
                <a:ea typeface="MS PGothic" panose="020B0600070205080204" pitchFamily="34" charset="-128"/>
                <a:cs typeface="+mn-cs"/>
              </a:rPr>
              <a:t>). </a:t>
            </a: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ES_tradnl" altLang="es-CO" sz="1800" kern="1200" dirty="0">
                <a:solidFill>
                  <a:prstClr val="black"/>
                </a:solidFill>
                <a:latin typeface="+mn-lt"/>
                <a:ea typeface="MS PGothic" panose="020B0600070205080204" pitchFamily="34" charset="-128"/>
                <a:cs typeface="+mn-cs"/>
              </a:rPr>
              <a:t> </a:t>
            </a: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buFont typeface="Arial" panose="020B0604020202020204" pitchFamily="34" charset="0"/>
              <a:buChar char="•"/>
            </a:pPr>
            <a:r>
              <a:rPr lang="es-ES_tradnl" altLang="es-CO" sz="1800" kern="1200" dirty="0">
                <a:solidFill>
                  <a:prstClr val="black"/>
                </a:solidFill>
                <a:latin typeface="+mn-lt"/>
                <a:ea typeface="MS PGothic" panose="020B0600070205080204" pitchFamily="34" charset="-128"/>
                <a:cs typeface="+mn-cs"/>
              </a:rPr>
              <a:t>Los decretos dictados por el Gobierno (Presidente de la Republica + un Ministro). </a:t>
            </a: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r>
              <a:rPr lang="es-ES_tradnl" altLang="es-CO" sz="1800" kern="1200" dirty="0">
                <a:solidFill>
                  <a:prstClr val="black"/>
                </a:solidFill>
                <a:latin typeface="+mn-lt"/>
                <a:ea typeface="MS PGothic" panose="020B0600070205080204" pitchFamily="34" charset="-128"/>
                <a:cs typeface="+mn-cs"/>
              </a:rPr>
              <a:t> </a:t>
            </a: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buFont typeface="Arial" panose="020B0604020202020204" pitchFamily="34" charset="0"/>
              <a:buChar char="•"/>
            </a:pPr>
            <a:r>
              <a:rPr lang="es-ES_tradnl" altLang="es-CO" sz="1800" kern="1200" dirty="0">
                <a:solidFill>
                  <a:prstClr val="black"/>
                </a:solidFill>
                <a:latin typeface="+mn-lt"/>
                <a:ea typeface="MS PGothic" panose="020B0600070205080204" pitchFamily="34" charset="-128"/>
                <a:cs typeface="+mn-cs"/>
              </a:rPr>
              <a:t>Los decretos con fuerza de ley expedidos por el gobierno con base en la facultad extraordinaria conferida por el Congreso (art. 150 # 10 C.N: legislación delegada)</a:t>
            </a: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buFont typeface="Arial" panose="020B0604020202020204" pitchFamily="34" charset="0"/>
              <a:buChar char="•"/>
            </a:pPr>
            <a:r>
              <a:rPr lang="es-ES_tradnl" altLang="es-CO" sz="1800" kern="1200" dirty="0">
                <a:solidFill>
                  <a:prstClr val="black"/>
                </a:solidFill>
                <a:latin typeface="+mn-lt"/>
                <a:ea typeface="MS PGothic" panose="020B0600070205080204" pitchFamily="34" charset="-128"/>
                <a:cs typeface="+mn-cs"/>
              </a:rPr>
              <a:t>Los decretos dictados en los estados de excepción: el que declara el estado y los que desarrollan el estado de excepción. Decretos legislativos.  </a:t>
            </a: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pPr>
            <a:endParaRPr lang="es-CO" altLang="es-CO" sz="1800" kern="1200" dirty="0">
              <a:solidFill>
                <a:prstClr val="black"/>
              </a:solidFill>
              <a:latin typeface="+mn-lt"/>
              <a:ea typeface="MS PGothic" panose="020B0600070205080204" pitchFamily="34" charset="-128"/>
              <a:cs typeface="+mn-cs"/>
            </a:endParaRPr>
          </a:p>
          <a:p>
            <a:pPr lvl="0" algn="just" fontAlgn="base">
              <a:lnSpc>
                <a:spcPct val="80000"/>
              </a:lnSpc>
              <a:spcBef>
                <a:spcPct val="20000"/>
              </a:spcBef>
              <a:spcAft>
                <a:spcPct val="0"/>
              </a:spcAft>
              <a:buClrTx/>
              <a:buFont typeface="Arial" panose="020B0604020202020204" pitchFamily="34" charset="0"/>
              <a:buChar char="•"/>
            </a:pPr>
            <a:r>
              <a:rPr lang="es-ES_tradnl" altLang="es-CO" sz="1800" kern="1200" dirty="0">
                <a:solidFill>
                  <a:prstClr val="black"/>
                </a:solidFill>
                <a:latin typeface="+mn-lt"/>
                <a:ea typeface="MS PGothic" panose="020B0600070205080204" pitchFamily="34" charset="-128"/>
                <a:cs typeface="+mn-cs"/>
              </a:rPr>
              <a:t>Actos Administrativos Definitivos: pueden ser de contenido general (como ordenanzas y acuerdo) o particular (resoluciones). </a:t>
            </a:r>
            <a:endParaRPr lang="es-CO" altLang="es-CO" sz="18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3258685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898538"/>
          </a:xfrm>
          <a:prstGeom prst="rect">
            <a:avLst/>
          </a:prstGeom>
          <a:noFill/>
        </p:spPr>
        <p:txBody>
          <a:bodyPr wrap="square">
            <a:spAutoFit/>
          </a:bodyPr>
          <a:lstStyle/>
          <a:p>
            <a:pPr marL="0" indent="0" algn="ctr">
              <a:buNone/>
              <a:defRPr/>
            </a:pPr>
            <a:endParaRPr lang="es-CO" altLang="es-CO" sz="3600" b="1" dirty="0">
              <a:solidFill>
                <a:srgbClr val="FF0000"/>
              </a:solidFill>
            </a:endParaRPr>
          </a:p>
          <a:p>
            <a:pPr marL="0" indent="0" algn="ctr">
              <a:buNone/>
              <a:defRPr/>
            </a:pPr>
            <a:r>
              <a:rPr lang="es-CO" altLang="es-CO" sz="3600" b="1" dirty="0">
                <a:solidFill>
                  <a:schemeClr val="bg2"/>
                </a:solidFill>
              </a:rPr>
              <a:t>Acción de cumplimiento: Art. 87 y Ley 393/97 </a:t>
            </a:r>
          </a:p>
          <a:p>
            <a:pPr lvl="0" fontAlgn="base">
              <a:spcBef>
                <a:spcPct val="20000"/>
              </a:spcBef>
              <a:spcAft>
                <a:spcPct val="0"/>
              </a:spcAft>
              <a:buClrTx/>
              <a:buFont typeface="Arial" panose="020B0604020202020204" pitchFamily="34" charset="0"/>
              <a:buChar char="•"/>
            </a:pPr>
            <a:endParaRPr lang="es-ES_tradnl" altLang="es-CO" sz="2000" b="1" kern="1200" dirty="0">
              <a:solidFill>
                <a:prstClr val="black"/>
              </a:solidFill>
              <a:latin typeface="Calibri"/>
              <a:ea typeface="MS PGothic" panose="020B0600070205080204" pitchFamily="34" charset="-128"/>
              <a:cs typeface="+mn-cs"/>
            </a:endParaRPr>
          </a:p>
          <a:p>
            <a:pPr lvl="0" fontAlgn="base">
              <a:spcBef>
                <a:spcPct val="20000"/>
              </a:spcBef>
              <a:spcAft>
                <a:spcPct val="0"/>
              </a:spcAft>
              <a:buClrTx/>
              <a:buFont typeface="Arial" panose="020B0604020202020204" pitchFamily="34" charset="0"/>
              <a:buChar char="•"/>
            </a:pPr>
            <a:r>
              <a:rPr lang="es-ES_tradnl"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Competencia</a:t>
            </a: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ES_tradnl"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pP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Jurisdicción contencioso administrativa. En primera instancia los jueces administrativos del circuito y en segunda instancia el tribunal contencioso administrativo.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buFont typeface="Arial" panose="020B0604020202020204" pitchFamily="34" charset="0"/>
              <a:buChar char="•"/>
            </a:pPr>
            <a:r>
              <a:rPr lang="es-ES_tradnl"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Quien puede la interponer (Legitimación por activa)</a:t>
            </a: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ES_tradnl" altLang="es-CO" sz="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Arial" panose="020B0604020202020204" pitchFamily="34" charset="0"/>
              <a:buAutoNum type="arabicPeriod"/>
            </a:pP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Cualquier persona: natural o jurídica, nacional o extranjera, mayor o menor de edad)</a:t>
            </a:r>
          </a:p>
          <a:p>
            <a:pPr lvl="0" algn="just" fontAlgn="base">
              <a:spcBef>
                <a:spcPct val="20000"/>
              </a:spcBef>
              <a:spcAft>
                <a:spcPct val="0"/>
              </a:spcAft>
              <a:buClrTx/>
              <a:buFont typeface="Arial" panose="020B0604020202020204" pitchFamily="34" charset="0"/>
              <a:buAutoNum type="arabicPeriod"/>
            </a:pP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Los servidores públicos en razón de su cargo.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8523987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3596369"/>
          </a:xfrm>
          <a:prstGeom prst="rect">
            <a:avLst/>
          </a:prstGeom>
          <a:noFill/>
        </p:spPr>
        <p:txBody>
          <a:bodyPr wrap="square">
            <a:spAutoFit/>
          </a:bodyPr>
          <a:lstStyle/>
          <a:p>
            <a:pPr marL="0" indent="0" algn="ctr">
              <a:buNone/>
              <a:defRPr/>
            </a:pPr>
            <a:endParaRPr lang="es-CO" altLang="es-CO" sz="3600" b="1" dirty="0">
              <a:solidFill>
                <a:srgbClr val="FF0000"/>
              </a:solidFill>
            </a:endParaRPr>
          </a:p>
          <a:p>
            <a:pPr marL="0" indent="0" algn="ctr">
              <a:buNone/>
              <a:defRPr/>
            </a:pPr>
            <a:r>
              <a:rPr lang="es-CO" altLang="es-CO" sz="3600" b="1" dirty="0">
                <a:solidFill>
                  <a:schemeClr val="bg2"/>
                </a:solidFill>
              </a:rPr>
              <a:t>Acción de cumplimiento: Art. 87 y Ley 393/97 </a:t>
            </a:r>
          </a:p>
          <a:p>
            <a:pPr lvl="0" fontAlgn="base">
              <a:spcBef>
                <a:spcPct val="20000"/>
              </a:spcBef>
              <a:spcAft>
                <a:spcPct val="0"/>
              </a:spcAft>
              <a:buClrTx/>
              <a:buFont typeface="Arial" panose="020B0604020202020204" pitchFamily="34" charset="0"/>
              <a:buChar char="•"/>
            </a:pPr>
            <a:r>
              <a:rPr lang="es-ES_tradnl"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Contra quien se puede interponer (Legitimación por pasiva):</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Cualquier autoridad pública o particular que cumpla funciones públicas.</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pic>
        <p:nvPicPr>
          <p:cNvPr id="7" name="Picture 3">
            <a:extLst>
              <a:ext uri="{FF2B5EF4-FFF2-40B4-BE49-F238E27FC236}">
                <a16:creationId xmlns:a16="http://schemas.microsoft.com/office/drawing/2014/main" id="{DA28BD35-2F11-433C-B77A-6B284692B7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099" y="3283693"/>
            <a:ext cx="8707876" cy="3001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391054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989606"/>
          </a:xfrm>
          <a:prstGeom prst="rect">
            <a:avLst/>
          </a:prstGeom>
          <a:noFill/>
        </p:spPr>
        <p:txBody>
          <a:bodyPr wrap="square">
            <a:spAutoFit/>
          </a:bodyPr>
          <a:lstStyle/>
          <a:p>
            <a:pPr marL="0" indent="0" algn="ctr">
              <a:buNone/>
              <a:defRPr/>
            </a:pPr>
            <a:endParaRPr lang="es-CO" altLang="es-CO" sz="3600" b="1" dirty="0">
              <a:solidFill>
                <a:srgbClr val="FF0000"/>
              </a:solidFill>
            </a:endParaRPr>
          </a:p>
          <a:p>
            <a:pPr marL="0" indent="0" algn="ctr">
              <a:buNone/>
              <a:defRPr/>
            </a:pPr>
            <a:r>
              <a:rPr lang="es-CO" altLang="es-CO" sz="3600" b="1" dirty="0">
                <a:solidFill>
                  <a:schemeClr val="bg2"/>
                </a:solidFill>
              </a:rPr>
              <a:t>Acción de cumplimiento: Art. 87 y Ley 393/97 </a:t>
            </a:r>
          </a:p>
          <a:p>
            <a:pPr lvl="0" fontAlgn="base">
              <a:lnSpc>
                <a:spcPct val="90000"/>
              </a:lnSpc>
              <a:spcBef>
                <a:spcPct val="20000"/>
              </a:spcBef>
              <a:spcAft>
                <a:spcPct val="0"/>
              </a:spcAft>
              <a:buClrTx/>
            </a:pPr>
            <a:endParaRPr lang="es-ES_tradnl" altLang="es-CO" sz="2200" b="1" kern="1200" dirty="0">
              <a:solidFill>
                <a:schemeClr val="bg2"/>
              </a:solidFill>
              <a:latin typeface="Calibri"/>
              <a:ea typeface="MS PGothic" panose="020B0600070205080204" pitchFamily="34" charset="-128"/>
              <a:cs typeface="+mn-cs"/>
            </a:endParaRPr>
          </a:p>
          <a:p>
            <a:pPr lvl="0" fontAlgn="base">
              <a:lnSpc>
                <a:spcPct val="90000"/>
              </a:lnSpc>
              <a:spcBef>
                <a:spcPct val="20000"/>
              </a:spcBef>
              <a:spcAft>
                <a:spcPct val="0"/>
              </a:spcAft>
              <a:buClrTx/>
            </a:pPr>
            <a:r>
              <a:rPr lang="es-ES_tradnl" altLang="es-CO" sz="22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Requisitos de la Acción: </a:t>
            </a:r>
            <a:endPar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Que la obligación aparezca en una norma o acto administrativo y sea clara, expresa y exigible. Por ejemplo, tratándose de un acto administrativo de contenido particular, si aún está en trámite la vía gubernativa, éste aun no es exigible. </a:t>
            </a:r>
            <a:endParaRPr lang="es-CO" altLang="es-CO" sz="1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pPr>
            <a:endParaRPr lang="es-CO" altLang="es-CO" sz="1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Que el mandato este en cabeza de la autoridad o el particular que se demanda. No obstante, si el juez considera que el demandado no es la autoridad encargada de cumplir con la norma o el acto administrativo, deberá vincular al que éste obligado a cumplir. </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pP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r>
              <a:rPr lang="es-ES_tradnl"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Que el accionante previamente haya reclamado el cumplimiento del deber legal o administrativo y la autoridad se haya ratificado en su incumplimiento o no contestado dentro de los diez (10) días siguientes a la presentación de la solicitud. Excepcionalmente se podrá prescindir de este requisito, cuando el cumplirlo a cabalidad genere el inminente peligro de sufrir un perjuicio irremediable para el accionante, caso en el cual deberá ser sustentado en la demanda.</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3306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7123489"/>
          </a:xfrm>
          <a:prstGeom prst="rect">
            <a:avLst/>
          </a:prstGeom>
          <a:noFill/>
        </p:spPr>
        <p:txBody>
          <a:bodyPr wrap="square">
            <a:spAutoFit/>
          </a:bodyPr>
          <a:lstStyle/>
          <a:p>
            <a:pPr marL="0" indent="0" algn="ctr">
              <a:buNone/>
              <a:defRPr/>
            </a:pPr>
            <a:endParaRPr lang="es-CO" altLang="es-CO" sz="3600" b="1" dirty="0">
              <a:solidFill>
                <a:srgbClr val="FF0000"/>
              </a:solidFill>
            </a:endParaRPr>
          </a:p>
          <a:p>
            <a:pPr marL="0" indent="0" algn="ctr">
              <a:buNone/>
              <a:defRPr/>
            </a:pPr>
            <a:r>
              <a:rPr lang="es-CO" altLang="es-CO" sz="3600" b="1" dirty="0">
                <a:solidFill>
                  <a:schemeClr val="bg2"/>
                </a:solidFill>
              </a:rPr>
              <a:t>Acción de cumplimiento: Art. 87 y Ley 393/97 </a:t>
            </a:r>
          </a:p>
          <a:p>
            <a:pPr lvl="0" fontAlgn="base">
              <a:lnSpc>
                <a:spcPct val="90000"/>
              </a:lnSpc>
              <a:spcBef>
                <a:spcPct val="20000"/>
              </a:spcBef>
              <a:spcAft>
                <a:spcPct val="0"/>
              </a:spcAft>
              <a:buClrTx/>
            </a:pPr>
            <a:endParaRPr lang="es-ES_tradnl" altLang="es-CO" sz="2200" b="1" kern="1200" dirty="0">
              <a:solidFill>
                <a:prstClr val="black"/>
              </a:solidFill>
              <a:latin typeface="Calibri"/>
              <a:ea typeface="MS PGothic" panose="020B0600070205080204" pitchFamily="34" charset="-128"/>
              <a:cs typeface="+mn-cs"/>
            </a:endParaRPr>
          </a:p>
          <a:p>
            <a:pPr lvl="0" fontAlgn="base">
              <a:lnSpc>
                <a:spcPct val="90000"/>
              </a:lnSpc>
              <a:spcBef>
                <a:spcPct val="20000"/>
              </a:spcBef>
              <a:spcAft>
                <a:spcPct val="0"/>
              </a:spcAft>
              <a:buClrTx/>
            </a:pPr>
            <a:r>
              <a:rPr lang="es-ES_tradnl" altLang="es-CO" sz="22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Causales de Improcedencia</a:t>
            </a:r>
            <a:r>
              <a:rPr lang="es-ES_tradnl"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r>
              <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Cuando se ejerza para proteger derechos </a:t>
            </a:r>
            <a:r>
              <a:rPr lang="es-ES_tradnl"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que puedan ser garantizados mediante la Acción de Tutela. En estos eventos, el Juez le dará a la solicitud el trámite correspondiente al derecho de Tutela.</a:t>
            </a:r>
            <a:endPar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pP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r>
              <a:rPr lang="es-ES_tradnl"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Cuando el afectado tenga o haya tenido otro instrumento judicial para lograr el efectivo cumplimiento del Acto Administrativo, salvo, que de no proceder el Juez, se siga un perjuicio grave e inminente para el accionante. (Subsidiaridad de la acción de cumplimiento)</a:t>
            </a:r>
            <a:endPar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r>
              <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Para perseguir el cumplimiento de normas que establezcan gastos. </a:t>
            </a: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pPr>
            <a:r>
              <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90000"/>
              </a:lnSpc>
              <a:spcBef>
                <a:spcPct val="20000"/>
              </a:spcBef>
              <a:spcAft>
                <a:spcPct val="0"/>
              </a:spcAft>
              <a:buClrTx/>
              <a:buFont typeface="Arial" panose="020B0604020202020204" pitchFamily="34" charset="0"/>
              <a:buChar char="•"/>
            </a:pPr>
            <a:r>
              <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Para obtener indemnizaciones por los perjuicios que pueda llegar a causar el incumplimiento de una ley o un acto administrativo. </a:t>
            </a: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pPr>
            <a:r>
              <a:rPr lang="es-ES_tradnl"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buFont typeface="Arial" panose="020B0604020202020204" pitchFamily="34" charset="0"/>
              <a:buChar char="•"/>
            </a:pPr>
            <a:r>
              <a:rPr lang="es-ES_tradnl"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Para obligar a las autoridades judiciales a cumplir términos legales. </a:t>
            </a:r>
            <a:endParaRPr lang="es-CO" altLang="es-CO" sz="1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Calibri"/>
              <a:ea typeface="MS PGothic" panose="020B0600070205080204" pitchFamily="34" charset="-128"/>
              <a:cs typeface="+mn-cs"/>
            </a:endParaRPr>
          </a:p>
          <a:p>
            <a:pPr lvl="0" algn="just" fontAlgn="base">
              <a:lnSpc>
                <a:spcPct val="90000"/>
              </a:lnSpc>
              <a:spcBef>
                <a:spcPct val="20000"/>
              </a:spcBef>
              <a:spcAft>
                <a:spcPct val="0"/>
              </a:spcAft>
              <a:buClrTx/>
            </a:pPr>
            <a:r>
              <a:rPr lang="es-ES" altLang="es-CO" sz="1500" kern="1200" dirty="0">
                <a:solidFill>
                  <a:prstClr val="black"/>
                </a:solidFill>
                <a:latin typeface="Calibri"/>
                <a:ea typeface="MS PGothic" panose="020B0600070205080204" pitchFamily="34" charset="-128"/>
                <a:cs typeface="+mn-cs"/>
              </a:rPr>
              <a:t>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3903888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9685948" cy="5447645"/>
          </a:xfrm>
          <a:prstGeom prst="rect">
            <a:avLst/>
          </a:prstGeom>
          <a:noFill/>
        </p:spPr>
        <p:txBody>
          <a:bodyPr wrap="square">
            <a:spAutoFit/>
          </a:bodyPr>
          <a:lstStyle/>
          <a:p>
            <a:pPr marL="0" indent="0" algn="ctr">
              <a:buNone/>
              <a:defRPr/>
            </a:pPr>
            <a:r>
              <a:rPr lang="es-MX" altLang="es-ES_tradnl" sz="4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Acción pública de inconstitucionalidad</a:t>
            </a:r>
          </a:p>
          <a:p>
            <a:pPr marL="0" indent="0" algn="just">
              <a:buNone/>
              <a:defRPr/>
            </a:pPr>
            <a:endParaRPr lang="es-MX" altLang="es-ES_tradnl" sz="2000" b="1" kern="1200" dirty="0">
              <a:solidFill>
                <a:srgbClr val="FF0000"/>
              </a:solidFill>
              <a:latin typeface="Arial" panose="020B0604020202020204" pitchFamily="34" charset="0"/>
              <a:ea typeface="MS PGothic" panose="020B0600070205080204" pitchFamily="34" charset="-128"/>
              <a:cs typeface="Arial" panose="020B0604020202020204" pitchFamily="34" charset="0"/>
            </a:endParaRPr>
          </a:p>
          <a:p>
            <a:pPr marL="0" indent="0" algn="just">
              <a:buNone/>
              <a:defRPr/>
            </a:pPr>
            <a:r>
              <a:rPr lang="es-MX" sz="2000" dirty="0"/>
              <a:t>Es el derecho político que tienen los ciudadanos, que les permite acudir ante la Corte Constitucional para determinar la constitucionalidad de una norma o de algunas expresiones contenidas en ellas, cuando se considere que las mismas vulneran la Constitución </a:t>
            </a:r>
          </a:p>
          <a:p>
            <a:pPr marL="0" indent="0" algn="just">
              <a:buNone/>
              <a:defRPr/>
            </a:pPr>
            <a:endParaRPr lang="es-MX" altLang="es-ES_tradnl"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0" indent="0" algn="just">
              <a:buNone/>
              <a:defRPr/>
            </a:pPr>
            <a:r>
              <a:rPr lang="es-MX" sz="2000" dirty="0"/>
              <a:t>Esta acción tiene como finalidad defender la supremacía y la integridad de la Constitución Política </a:t>
            </a:r>
          </a:p>
          <a:p>
            <a:pPr marL="0" indent="0" algn="ctr">
              <a:buNone/>
              <a:defRPr/>
            </a:pPr>
            <a:endParaRPr lang="es-MX" dirty="0"/>
          </a:p>
          <a:p>
            <a:pPr marL="0" indent="0" algn="ctr">
              <a:buNone/>
              <a:defRPr/>
            </a:pPr>
            <a:endParaRPr lang="es-CO" b="1" dirty="0"/>
          </a:p>
          <a:p>
            <a:pPr marL="0" indent="0" algn="ctr">
              <a:buNone/>
              <a:defRPr/>
            </a:pPr>
            <a:r>
              <a:rPr lang="es-CO" sz="2000" b="1" dirty="0"/>
              <a:t>Constitución Política </a:t>
            </a:r>
            <a:endParaRPr lang="es-MX" sz="2000" dirty="0"/>
          </a:p>
          <a:p>
            <a:pPr marL="0" indent="0" algn="ctr">
              <a:buNone/>
              <a:defRPr/>
            </a:pPr>
            <a:endParaRPr lang="es-MX" altLang="es-ES_tradnl"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0" indent="0" algn="ctr">
              <a:buNone/>
              <a:defRPr/>
            </a:pPr>
            <a:r>
              <a:rPr lang="es-MX" sz="2000" b="1" dirty="0"/>
              <a:t>ARTÍCULO 40. </a:t>
            </a:r>
            <a:r>
              <a:rPr lang="es-MX" sz="2000" dirty="0"/>
              <a:t>Todo ciudadano tiene derecho a participar en la conformación, ejercicio y control del poder político. Para hacer efectivo este derecho puede: </a:t>
            </a:r>
          </a:p>
          <a:p>
            <a:pPr marL="0" indent="0" algn="ctr">
              <a:buNone/>
              <a:defRPr/>
            </a:pPr>
            <a:endParaRPr lang="es-MX" sz="2000" dirty="0"/>
          </a:p>
          <a:p>
            <a:pPr marL="0" indent="0" algn="ctr">
              <a:buNone/>
              <a:defRPr/>
            </a:pPr>
            <a:r>
              <a:rPr lang="es-MX" sz="2000" dirty="0"/>
              <a:t>(...) </a:t>
            </a:r>
            <a:r>
              <a:rPr lang="es-MX" sz="2000" b="1" dirty="0"/>
              <a:t>6. </a:t>
            </a:r>
            <a:r>
              <a:rPr lang="es-MX" sz="2000" dirty="0"/>
              <a:t>Interponer acciones públicas en defensa de la Constitución y de la ley. </a:t>
            </a:r>
            <a:endParaRPr lang="es-CO" altLang="es-ES_tradnl"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18990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920356"/>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fontAlgn="base">
              <a:lnSpc>
                <a:spcPct val="90000"/>
              </a:lnSpc>
              <a:spcBef>
                <a:spcPct val="20000"/>
              </a:spcBef>
              <a:spcAft>
                <a:spcPct val="0"/>
              </a:spcAft>
              <a:buClrTx/>
            </a:pPr>
            <a:r>
              <a:rPr lang="es-CO" altLang="es-CO" sz="2400" b="1" kern="1200" dirty="0">
                <a:solidFill>
                  <a:prstClr val="black"/>
                </a:solidFill>
                <a:latin typeface="+mn-lt"/>
                <a:ea typeface="MS PGothic" panose="020B0600070205080204" pitchFamily="34" charset="-128"/>
                <a:cs typeface="+mn-cs"/>
              </a:rPr>
              <a:t>Definición:</a:t>
            </a:r>
            <a:endParaRPr lang="es-CO" altLang="es-CO" sz="8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pPr>
            <a:endParaRPr lang="es-ES_tradnl" altLang="es-CO" sz="22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pPr>
            <a:r>
              <a:rPr lang="es-ES_tradnl" altLang="es-CO" sz="2200" kern="1200" dirty="0">
                <a:solidFill>
                  <a:prstClr val="black"/>
                </a:solidFill>
                <a:latin typeface="+mn-lt"/>
                <a:ea typeface="MS PGothic" panose="020B0600070205080204" pitchFamily="34" charset="-128"/>
                <a:cs typeface="Arial" panose="020B0604020202020204" pitchFamily="34" charset="0"/>
              </a:rPr>
              <a:t>Es el medio procesal que puede ejercer cualquier persona, natural o jurídica, pública o privada, nacional o extranjera, mayor o menor de edad, contra toda acción u omisión de las autoridades públicas o de los particulares, que hayan violado o amenacen violar los derechos e intereses colectivos.</a:t>
            </a:r>
            <a:endParaRPr lang="es-CO" altLang="es-CO" sz="2200" kern="1200" dirty="0">
              <a:solidFill>
                <a:prstClr val="black"/>
              </a:solidFill>
              <a:latin typeface="+mn-lt"/>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Calibri" panose="020F0502020204030204" pitchFamily="34" charset="0"/>
              <a:buAutoNum type="arabicPeriod"/>
            </a:pPr>
            <a:endParaRPr lang="es-CO" altLang="es-CO" sz="20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pPr>
            <a:r>
              <a:rPr lang="es-ES" altLang="es-CO" sz="1500" kern="1200" dirty="0">
                <a:solidFill>
                  <a:prstClr val="black"/>
                </a:solidFill>
                <a:latin typeface="+mn-lt"/>
                <a:ea typeface="MS PGothic" panose="020B0600070205080204" pitchFamily="34" charset="-128"/>
                <a:cs typeface="+mn-cs"/>
              </a:rPr>
              <a:t> </a:t>
            </a:r>
            <a:r>
              <a:rPr lang="es-ES_tradnl" altLang="es-CO" sz="2400" b="1" kern="1200" dirty="0">
                <a:solidFill>
                  <a:prstClr val="black"/>
                </a:solidFill>
                <a:latin typeface="+mn-lt"/>
                <a:ea typeface="MS PGothic" panose="020B0600070205080204" pitchFamily="34" charset="-128"/>
                <a:cs typeface="+mn-cs"/>
              </a:rPr>
              <a:t>Finalidad de la acción popular</a:t>
            </a:r>
            <a:r>
              <a:rPr lang="es-ES_tradnl" altLang="es-CO" sz="2400" kern="1200" dirty="0">
                <a:solidFill>
                  <a:prstClr val="black"/>
                </a:solidFill>
                <a:latin typeface="+mn-lt"/>
                <a:ea typeface="MS PGothic" panose="020B0600070205080204" pitchFamily="34" charset="-128"/>
                <a:cs typeface="+mn-cs"/>
              </a:rPr>
              <a:t>: </a:t>
            </a:r>
            <a:endParaRPr lang="es-CO" altLang="es-CO" sz="24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buFont typeface="Arial" panose="020B0604020202020204" pitchFamily="34" charset="0"/>
              <a:buChar char="•"/>
            </a:pPr>
            <a:endParaRPr lang="es-CO" altLang="es-CO" sz="2400" kern="1200" dirty="0">
              <a:solidFill>
                <a:prstClr val="black"/>
              </a:solidFill>
              <a:latin typeface="+mn-lt"/>
              <a:ea typeface="MS PGothic" panose="020B0600070205080204" pitchFamily="34" charset="-128"/>
              <a:cs typeface="+mn-cs"/>
            </a:endParaRPr>
          </a:p>
          <a:p>
            <a:pPr lvl="0" algn="just" fontAlgn="base">
              <a:spcBef>
                <a:spcPct val="20000"/>
              </a:spcBef>
              <a:spcAft>
                <a:spcPct val="0"/>
              </a:spcAft>
              <a:buClrTx/>
              <a:buFont typeface="Arial" panose="020B0604020202020204" pitchFamily="34" charset="0"/>
              <a:buChar char="•"/>
            </a:pPr>
            <a:r>
              <a:rPr lang="es-CO" altLang="es-CO" sz="2400" kern="1200" dirty="0">
                <a:solidFill>
                  <a:prstClr val="black"/>
                </a:solidFill>
                <a:latin typeface="+mn-lt"/>
                <a:ea typeface="MS PGothic" panose="020B0600070205080204" pitchFamily="34" charset="-128"/>
                <a:cs typeface="+mn-cs"/>
              </a:rPr>
              <a:t>Evitar el daño contingente</a:t>
            </a:r>
          </a:p>
          <a:p>
            <a:pPr lvl="0" algn="just" fontAlgn="base">
              <a:spcBef>
                <a:spcPct val="20000"/>
              </a:spcBef>
              <a:spcAft>
                <a:spcPct val="0"/>
              </a:spcAft>
              <a:buClrTx/>
              <a:buFont typeface="Arial" panose="020B0604020202020204" pitchFamily="34" charset="0"/>
              <a:buChar char="•"/>
            </a:pPr>
            <a:r>
              <a:rPr lang="es-CO" altLang="es-CO" sz="2400" kern="1200" dirty="0">
                <a:solidFill>
                  <a:prstClr val="black"/>
                </a:solidFill>
                <a:latin typeface="+mn-lt"/>
                <a:ea typeface="MS PGothic" panose="020B0600070205080204" pitchFamily="34" charset="-128"/>
                <a:cs typeface="+mn-cs"/>
              </a:rPr>
              <a:t>Hacer cesar el peligro, la amenaza, la vulneración o agravio,</a:t>
            </a:r>
          </a:p>
          <a:p>
            <a:pPr lvl="0" algn="just" fontAlgn="base">
              <a:spcBef>
                <a:spcPct val="20000"/>
              </a:spcBef>
              <a:spcAft>
                <a:spcPct val="0"/>
              </a:spcAft>
              <a:buClrTx/>
              <a:buFont typeface="Arial" panose="020B0604020202020204" pitchFamily="34" charset="0"/>
              <a:buChar char="•"/>
            </a:pPr>
            <a:r>
              <a:rPr lang="es-CO" altLang="es-CO" sz="2400" kern="1200" dirty="0">
                <a:solidFill>
                  <a:prstClr val="black"/>
                </a:solidFill>
                <a:latin typeface="+mn-lt"/>
                <a:ea typeface="MS PGothic" panose="020B0600070205080204" pitchFamily="34" charset="-128"/>
                <a:cs typeface="+mn-cs"/>
              </a:rPr>
              <a:t>Restituir las cosas a su estado anterior cuando fuere posible. </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1689176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606424"/>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marL="400050" lvl="1" fontAlgn="base">
              <a:lnSpc>
                <a:spcPct val="80000"/>
              </a:lnSpc>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Procedencia: </a:t>
            </a:r>
            <a:endPar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fontAlgn="base">
              <a:lnSpc>
                <a:spcPct val="80000"/>
              </a:lnSpc>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80000"/>
              </a:lnSpc>
              <a:spcBef>
                <a:spcPct val="20000"/>
              </a:spcBef>
              <a:spcAft>
                <a:spcPct val="0"/>
              </a:spcAft>
              <a:buClrTx/>
            </a:pPr>
            <a:r>
              <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Las acciones populares proceden contra toda </a:t>
            </a:r>
            <a:r>
              <a:rPr lang="es-CO" altLang="es-CO" sz="24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acción u omisión </a:t>
            </a:r>
            <a:r>
              <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de las </a:t>
            </a:r>
            <a:r>
              <a:rPr lang="es-CO" altLang="es-CO" sz="24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autoridades públicas o de los particulares</a:t>
            </a:r>
            <a:r>
              <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que hayan violado o amenacen violar los </a:t>
            </a:r>
            <a:r>
              <a:rPr lang="es-CO" altLang="es-CO" sz="24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derechos e intereses colectivos. </a:t>
            </a:r>
          </a:p>
          <a:p>
            <a:pPr lvl="0" algn="just" fontAlgn="base">
              <a:lnSpc>
                <a:spcPct val="80000"/>
              </a:lnSpc>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80000"/>
              </a:lnSpc>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Competencia: </a:t>
            </a:r>
            <a:endPar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1" algn="just" fontAlgn="base">
              <a:lnSpc>
                <a:spcPct val="80000"/>
              </a:lnSpc>
              <a:spcBef>
                <a:spcPct val="20000"/>
              </a:spcBef>
              <a:spcAft>
                <a:spcPct val="0"/>
              </a:spcAft>
              <a:buClrTx/>
              <a:buFont typeface="Arial" panose="020B0604020202020204" pitchFamily="34" charset="0"/>
              <a:buChar char="•"/>
            </a:pPr>
            <a:r>
              <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Jurisdicción contencioso administrativa: cuando se dirige contra autoridades públicas. </a:t>
            </a:r>
          </a:p>
          <a:p>
            <a:pPr lvl="0" algn="just" fontAlgn="base">
              <a:lnSpc>
                <a:spcPct val="80000"/>
              </a:lnSpc>
              <a:spcBef>
                <a:spcPct val="20000"/>
              </a:spcBef>
              <a:spcAft>
                <a:spcPct val="0"/>
              </a:spcAft>
              <a:buClrTx/>
            </a:pPr>
            <a:r>
              <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buFont typeface="Arial" panose="020B0604020202020204" pitchFamily="34" charset="0"/>
              <a:buChar char="•"/>
            </a:pPr>
            <a:r>
              <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Jurisdicción ordinaria civil: cuando se dirige contra particulares. (Jueces civiles del circuito). </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5536189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966522"/>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fontAlgn="base">
              <a:lnSpc>
                <a:spcPct val="80000"/>
              </a:lnSpc>
              <a:spcBef>
                <a:spcPct val="20000"/>
              </a:spcBef>
              <a:spcAft>
                <a:spcPct val="0"/>
              </a:spcAft>
              <a:buClrTx/>
            </a:pPr>
            <a:r>
              <a:rPr lang="es-CO" altLang="es-CO" sz="17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Quien la puede interponer (legitimación por activa):</a:t>
            </a:r>
            <a:endPar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r>
              <a:rPr lang="es-CO" altLang="es-CO" sz="17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Toda persona natural o jurídica por si misma o por intermedio de apoderado.  </a:t>
            </a:r>
          </a:p>
          <a:p>
            <a:pPr lvl="0" algn="just" fontAlgn="base">
              <a:lnSpc>
                <a:spcPct val="80000"/>
              </a:lnSpc>
              <a:spcBef>
                <a:spcPct val="20000"/>
              </a:spcBef>
              <a:spcAft>
                <a:spcPct val="0"/>
              </a:spcAft>
              <a:buClrTx/>
              <a:buFont typeface="Arial" panose="020B0604020202020204" pitchFamily="34" charset="0"/>
              <a:buChar char="•"/>
            </a:pPr>
            <a:r>
              <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Las organizaciones No Gubernamentales, las Organizaciones Populares, Cívicas o de índole similar.  </a:t>
            </a:r>
          </a:p>
          <a:p>
            <a:pPr lvl="0" algn="just" fontAlgn="base">
              <a:lnSpc>
                <a:spcPct val="80000"/>
              </a:lnSpc>
              <a:spcBef>
                <a:spcPct val="20000"/>
              </a:spcBef>
              <a:spcAft>
                <a:spcPct val="0"/>
              </a:spcAft>
              <a:buClrTx/>
              <a:buFont typeface="Arial" panose="020B0604020202020204" pitchFamily="34" charset="0"/>
              <a:buChar char="•"/>
            </a:pPr>
            <a:r>
              <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Las entidades públicas que cumplan funciones de control, intervención o vigilancia, siempre que la amenaza o vulneración a los derechos e intereses colectivos no se haya originado en su acción u omisión.  </a:t>
            </a:r>
          </a:p>
          <a:p>
            <a:pPr lvl="0" algn="just" fontAlgn="base">
              <a:lnSpc>
                <a:spcPct val="80000"/>
              </a:lnSpc>
              <a:spcBef>
                <a:spcPct val="20000"/>
              </a:spcBef>
              <a:spcAft>
                <a:spcPct val="0"/>
              </a:spcAft>
              <a:buClrTx/>
              <a:buFont typeface="Arial" panose="020B0604020202020204" pitchFamily="34" charset="0"/>
              <a:buChar char="•"/>
            </a:pPr>
            <a:r>
              <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El Procurador General de la Nación, el Defensor del Pueblo y los Personeros Distritales y municipales, en lo relacionado con su competencia.  </a:t>
            </a:r>
          </a:p>
          <a:p>
            <a:pPr lvl="0" algn="just" fontAlgn="base">
              <a:lnSpc>
                <a:spcPct val="80000"/>
              </a:lnSpc>
              <a:spcBef>
                <a:spcPct val="20000"/>
              </a:spcBef>
              <a:spcAft>
                <a:spcPct val="0"/>
              </a:spcAft>
              <a:buClrTx/>
              <a:buFont typeface="Arial" panose="020B0604020202020204" pitchFamily="34" charset="0"/>
              <a:buChar char="•"/>
            </a:pPr>
            <a:r>
              <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Los alcaldes y demás servidores públicos que por razón de sus funciones deban promover la protección y defensa de estos derechos e intereses. </a:t>
            </a:r>
          </a:p>
          <a:p>
            <a:pPr lvl="0" fontAlgn="base">
              <a:lnSpc>
                <a:spcPct val="80000"/>
              </a:lnSpc>
              <a:spcBef>
                <a:spcPct val="20000"/>
              </a:spcBef>
              <a:spcAft>
                <a:spcPct val="0"/>
              </a:spcAft>
              <a:buClrTx/>
            </a:pPr>
            <a:r>
              <a:rPr lang="es-CO" altLang="es-CO" sz="17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r>
              <a:rPr lang="es-CO" altLang="es-CO" sz="17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Contra quien se puede interponer (legitimación por pasiva): </a:t>
            </a:r>
            <a:endPar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endPar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80000"/>
              </a:lnSpc>
              <a:spcBef>
                <a:spcPct val="20000"/>
              </a:spcBef>
              <a:spcAft>
                <a:spcPct val="0"/>
              </a:spcAft>
              <a:buClrTx/>
            </a:pPr>
            <a:r>
              <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Acción Popular se dirigirá contra el particular (persona natural o jurídica) o la autoridad pública cuya actuación u omisión se considere que amenaza, viola o ha violado el derecho o interés colectivo. </a:t>
            </a:r>
          </a:p>
          <a:p>
            <a:pPr marL="400050" lvl="1" algn="just" fontAlgn="base">
              <a:lnSpc>
                <a:spcPct val="80000"/>
              </a:lnSpc>
              <a:spcBef>
                <a:spcPct val="20000"/>
              </a:spcBef>
              <a:spcAft>
                <a:spcPct val="0"/>
              </a:spcAft>
              <a:buClrTx/>
            </a:pPr>
            <a:r>
              <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marL="400050" lvl="1" algn="just" fontAlgn="base">
              <a:lnSpc>
                <a:spcPct val="80000"/>
              </a:lnSpc>
              <a:spcBef>
                <a:spcPct val="20000"/>
              </a:spcBef>
              <a:spcAft>
                <a:spcPct val="0"/>
              </a:spcAft>
              <a:buClrTx/>
            </a:pPr>
            <a:r>
              <a:rPr lang="es-CO" altLang="es-CO" sz="17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En caso de que se desconozcan los responsables de la vulneración o amenaza, corresponderá al juez determinarlos.</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1072400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840334"/>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marL="400050" lvl="1" fontAlgn="base">
              <a:lnSpc>
                <a:spcPct val="80000"/>
              </a:lnSpc>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Improcedencia: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fontAlgn="base">
              <a:lnSpc>
                <a:spcPct val="80000"/>
              </a:lnSpc>
              <a:spcBef>
                <a:spcPct val="20000"/>
              </a:spcBef>
              <a:spcAft>
                <a:spcPct val="0"/>
              </a:spcAft>
              <a:buClrTx/>
            </a:pP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Acción popular no procede cuando ya se ha consumado la vulneración o el daño al derecho o interés colectivo.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fontAlgn="base">
              <a:lnSpc>
                <a:spcPct val="80000"/>
              </a:lnSpc>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Características: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r>
              <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buFont typeface="Arial" panose="020B0604020202020204" pitchFamily="34" charset="0"/>
              <a:buChar char="•"/>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Tramite preferencial: Las acciones populares preventivas se tramitarán con preferencia a las demás que conozca el juez competente, excepto el recurso de Habeas Corpus, la Acción de Tutela y la Acción de cumplimiento. </a:t>
            </a:r>
          </a:p>
          <a:p>
            <a:pPr lvl="0" algn="just" fontAlgn="base">
              <a:lnSpc>
                <a:spcPct val="80000"/>
              </a:lnSpc>
              <a:spcBef>
                <a:spcPct val="20000"/>
              </a:spcBef>
              <a:spcAft>
                <a:spcPct val="0"/>
              </a:spcAft>
              <a:buClrTx/>
              <a:buFont typeface="Arial" panose="020B060402020202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Las acciones populares podrán incoarse y tramitarse en todo tiempo y lugar, aun en los estados de excepción. </a:t>
            </a:r>
          </a:p>
          <a:p>
            <a:pPr lvl="0" algn="just" fontAlgn="base">
              <a:lnSpc>
                <a:spcPct val="80000"/>
              </a:lnSpc>
              <a:spcBef>
                <a:spcPct val="20000"/>
              </a:spcBef>
              <a:spcAft>
                <a:spcPct val="0"/>
              </a:spcAft>
              <a:buClrTx/>
              <a:buFont typeface="Arial" panose="020B060402020202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Facilidades para promover las acciones populares: El interesado podrá acudir ante el Personero Distrital o Municipal, o a la Defensoría del Pueblo para que se le colabore en la elaboración de su demanda o petición, así como en los eventos de urgencia o cuando el solicitante no sepa escribir. </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32393237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532558"/>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fontAlgn="base">
              <a:spcBef>
                <a:spcPct val="20000"/>
              </a:spcBef>
              <a:spcAft>
                <a:spcPct val="0"/>
              </a:spcAft>
              <a:buClrTx/>
            </a:pPr>
            <a:r>
              <a:rPr lang="es-CO" altLang="es-CO" sz="1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Tramite o Procedimiento: </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CO" altLang="es-CO" sz="1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Arial" panose="020B0604020202020204" pitchFamily="34" charset="0"/>
              <a:buAutoNum type="arabicPeriod"/>
            </a:pPr>
            <a:r>
              <a:rPr lang="es-CO" altLang="es-CO" sz="1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Demanda o Solicitud</a:t>
            </a:r>
          </a:p>
          <a:p>
            <a:pPr lvl="0" algn="just" fontAlgn="base">
              <a:spcBef>
                <a:spcPct val="20000"/>
              </a:spcBef>
              <a:spcAft>
                <a:spcPct val="0"/>
              </a:spcAft>
              <a:buClrTx/>
              <a:buFont typeface="Arial" panose="020B0604020202020204" pitchFamily="34" charset="0"/>
              <a:buAutoNum type="arabicPeriod"/>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Arial" panose="020B0604020202020204" pitchFamily="34" charset="0"/>
              <a:buAutoNum type="arabicPeriod"/>
            </a:pPr>
            <a:r>
              <a:rPr lang="es-CO" altLang="es-CO" sz="1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Medidas cautelares: Antes de la notificación de la demanda.  </a:t>
            </a:r>
          </a:p>
          <a:p>
            <a:pPr lvl="0" algn="just" fontAlgn="base">
              <a:spcBef>
                <a:spcPct val="20000"/>
              </a:spcBef>
              <a:spcAft>
                <a:spcPct val="0"/>
              </a:spcAft>
              <a:buClrTx/>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 typeface="Arial" panose="020B0604020202020204" pitchFamily="34" charset="0"/>
              <a:buChar char="•"/>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Ordenar la inmediata cesación de las actividades que puedan originar el daño, que lo hayan causado o lo sigan ocasionando; </a:t>
            </a:r>
          </a:p>
          <a:p>
            <a:pPr lvl="0" algn="just" fontAlgn="base">
              <a:spcBef>
                <a:spcPct val="20000"/>
              </a:spcBef>
              <a:spcAft>
                <a:spcPct val="0"/>
              </a:spcAft>
              <a:buClrTx/>
              <a:buFont typeface="Arial" panose="020B0604020202020204" pitchFamily="34" charset="0"/>
              <a:buChar char="•"/>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Ordenar que se ejecuten los actos necesarios, cuando la conducta potencialmente perjudicial o dañina sea consecuencia de la omisión del demandado; </a:t>
            </a:r>
          </a:p>
          <a:p>
            <a:pPr lvl="0" algn="just" fontAlgn="base">
              <a:spcBef>
                <a:spcPct val="20000"/>
              </a:spcBef>
              <a:spcAft>
                <a:spcPct val="0"/>
              </a:spcAft>
              <a:buClrTx/>
              <a:buFont typeface="Arial" panose="020B0604020202020204" pitchFamily="34" charset="0"/>
              <a:buChar char="•"/>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Obligar al demandado a prestar caución para garantizar el cumplimiento de cualquiera de las anteriores medidas previas; </a:t>
            </a:r>
          </a:p>
          <a:p>
            <a:pPr lvl="0" algn="just" fontAlgn="base">
              <a:spcBef>
                <a:spcPct val="20000"/>
              </a:spcBef>
              <a:spcAft>
                <a:spcPct val="0"/>
              </a:spcAft>
              <a:buClrTx/>
              <a:buFont typeface="Arial" panose="020B0604020202020204" pitchFamily="34" charset="0"/>
              <a:buChar char="•"/>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Ordenar con cargo al Fondo para la Defensa de los Derechos e Intereses Colectivos los estudios necesarios para establecer la naturaleza del daño y las medias urgentes a tomar para mitigarlo. </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3109305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686446"/>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fontAlgn="base">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Tramite o Procedimiento: </a:t>
            </a:r>
            <a:endPar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CO" altLang="es-CO" sz="1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2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3. Notificación del auto admisorio de la demanda:</a:t>
            </a:r>
            <a:endParaRPr lang="es-CO" altLang="es-CO" sz="8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En el auto que admita la demanda el juez ordenará su notificación personal al demandado.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A los miembros de la comunidad se les deberá informar a través de un medio masivo de comunicación o de cualquier mecanismo eficaz.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Si la demanda no hubiere sido promovida por el Ministerio Público se le comunicará el auto admisorio de la demanda, con el fin de que intervenga como parte pública en defensa de los derechos e intereses colectivos, en aquellos procesos que lo considere conveniente.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Además, se le comunicará a la entidad administrativa encargada de proteger el derecho o el interés colectivo afectado. </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3280575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821594"/>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rgbClr val="002060"/>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rgbClr val="002060"/>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fontAlgn="base">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Tramite o Procedimiento: </a:t>
            </a:r>
            <a:endPar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CO" altLang="es-CO" sz="1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4. Pacto de Cumplimiento: </a:t>
            </a:r>
            <a:r>
              <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contestada la demanda, el juez citará a las partes y al Ministerio Público a una audiencia especial en la cual escuchará las diversas posiciones sobre la acción instaurada. La intervención del Ministerio Público y de la entidad responsable de velar por el derecho o interés colectivo será obligatoria. </a:t>
            </a:r>
          </a:p>
          <a:p>
            <a:pPr lvl="0" algn="just" fontAlgn="base">
              <a:lnSpc>
                <a:spcPct val="80000"/>
              </a:lnSpc>
              <a:spcBef>
                <a:spcPct val="20000"/>
              </a:spcBef>
              <a:spcAft>
                <a:spcPct val="0"/>
              </a:spcAft>
              <a:buClrTx/>
            </a:pP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En dicha audiencia podrá establecerse un pacto de cumplimiento a iniciativa del juez en el que se determine la forma de protección de los derechos e intereses colectivos y el restablecimiento de las cosas a su estado anterior, de ser posible. </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3919902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544869"/>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schemeClr val="bg2"/>
              </a:solidFill>
              <a:latin typeface="Calibri"/>
              <a:ea typeface="MS PGothic" panose="020B0600070205080204" pitchFamily="34" charset="-128"/>
              <a:cs typeface="+mn-cs"/>
            </a:endParaRPr>
          </a:p>
          <a:p>
            <a:pPr lvl="0" fontAlgn="base">
              <a:spcBef>
                <a:spcPct val="20000"/>
              </a:spcBef>
              <a:spcAft>
                <a:spcPct val="0"/>
              </a:spcAft>
              <a:buClrTx/>
            </a:pPr>
            <a:r>
              <a:rPr lang="es-CO" altLang="es-CO" sz="2400" b="1" kern="1200" dirty="0">
                <a:solidFill>
                  <a:prstClr val="black"/>
                </a:solidFill>
                <a:latin typeface="Calibri"/>
                <a:ea typeface="MS PGothic" panose="020B0600070205080204" pitchFamily="34" charset="-128"/>
                <a:cs typeface="+mn-cs"/>
              </a:rPr>
              <a:t>T</a:t>
            </a: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ramite o Procedimiento: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5. Sentencia: </a:t>
            </a: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sentencia que acoja las pretensiones del demandante de una acción popular podrá contener: </a:t>
            </a: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buFont typeface="Arial" panose="020B0604020202020204" pitchFamily="34" charset="0"/>
              <a:buChar char="•"/>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Una orden de hacer o de no hacer que definirá de manera precisa la conducta a cumplir con el fin de proteger el derecho o el interés colectivo amenazado o vulnerado. </a:t>
            </a:r>
          </a:p>
          <a:p>
            <a:pPr lvl="0" algn="just" fontAlgn="base">
              <a:lnSpc>
                <a:spcPct val="80000"/>
              </a:lnSpc>
              <a:spcBef>
                <a:spcPct val="20000"/>
              </a:spcBef>
              <a:spcAft>
                <a:spcPct val="0"/>
              </a:spcAft>
              <a:buClrTx/>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Condenar al pago de perjuicios cuando se haya causado daño a un derecho o interés colectivo</a:t>
            </a:r>
            <a:r>
              <a:rPr lang="es-CO" altLang="es-CO" sz="20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en favor de la entidad pública no culpable que los tenga a su cargo. En caso de daño a los recursos naturales el juez procurará asegurar la restauración del área afectada destinando para ello una parte de la indemnización. </a:t>
            </a:r>
          </a:p>
          <a:p>
            <a:pPr lvl="0" algn="just" fontAlgn="base">
              <a:lnSpc>
                <a:spcPct val="80000"/>
              </a:lnSpc>
              <a:spcBef>
                <a:spcPct val="20000"/>
              </a:spcBef>
              <a:spcAft>
                <a:spcPct val="0"/>
              </a:spcAft>
              <a:buClrTx/>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Exigir la realización de conductas necesarias para volver las cosas al estado anterior a la vulneración del derecho o del interés colectivo, cuando fuere físicamente posible. </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4190226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123215"/>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Acciones Populares: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fontAlgn="base">
              <a:spcBef>
                <a:spcPct val="20000"/>
              </a:spcBef>
              <a:spcAft>
                <a:spcPct val="0"/>
              </a:spcAft>
              <a:buClrTx/>
            </a:pPr>
            <a:r>
              <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Tramite o Procedimiento: </a:t>
            </a:r>
            <a:endParaRPr lang="es-CO" altLang="es-CO"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CO" altLang="es-CO" sz="1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6. Incentivos: </a:t>
            </a:r>
            <a:endParaRPr lang="es-CO" altLang="es-CO" sz="8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El Articulo 39 de la ley 472 de 1998 establecía que el demandante de una acción popular tenía derecho recibir un incentivo que el juez fijará entre diez (10) y ciento cincuenta (150) salarios mínimos mensuales. Cuando el demandante era una entidad pública, el incentivo se destinaba al Fondo de Defensa de Intereses Colectivos. </a:t>
            </a:r>
            <a:endParaRPr lang="es-CO" altLang="es-CO" sz="7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endParaRPr lang="es-CO" altLang="es-CO" sz="7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Así mismo, el Artículo 40 de la misma ley establecía que en  las acciones populares que se generen en la violación del interés colectivo a la moralidad administrativa, el demandante tenía derecho a recibir el quince por ciento (15%) del valor que recupere la entidad pública en razón a la acción popular.</a:t>
            </a:r>
          </a:p>
          <a:p>
            <a:pPr lvl="0" algn="just" fontAlgn="base">
              <a:lnSpc>
                <a:spcPct val="80000"/>
              </a:lnSpc>
              <a:spcBef>
                <a:spcPct val="20000"/>
              </a:spcBef>
              <a:spcAft>
                <a:spcPct val="0"/>
              </a:spcAft>
              <a:buClrTx/>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Ambas normas fueron derogadas por el Articulo 1 de la Ley 1425 de 2010.</a:t>
            </a:r>
          </a:p>
          <a:p>
            <a:pPr lvl="0" algn="just" fontAlgn="base">
              <a:lnSpc>
                <a:spcPct val="90000"/>
              </a:lnSpc>
              <a:spcBef>
                <a:spcPct val="20000"/>
              </a:spcBef>
              <a:spcAft>
                <a:spcPct val="0"/>
              </a:spcAft>
              <a:buClrTx/>
            </a:pPr>
            <a:endParaRPr lang="es-ES" altLang="es-CO" sz="1500" kern="1200" dirty="0">
              <a:solidFill>
                <a:prstClr val="black"/>
              </a:solidFill>
              <a:latin typeface="Calibri"/>
              <a:ea typeface="MS PGothic" panose="020B0600070205080204" pitchFamily="34" charset="-128"/>
              <a:cs typeface="+mn-cs"/>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9851164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8145948"/>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Acción de grupo: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fontAlgn="base">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Definición: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Acción interpuesta por un número plural o un conjunto de personas, que no sean inferior a veinte (20) y que reúnen condiciones uniformes respecto de una misma causa que originó perjuicios individuales para dichas personas.</a:t>
            </a:r>
          </a:p>
          <a:p>
            <a:pPr lvl="0" algn="just" fontAlgn="base">
              <a:lnSpc>
                <a:spcPct val="80000"/>
              </a:lnSpc>
              <a:spcBef>
                <a:spcPct val="20000"/>
              </a:spcBef>
              <a:spcAft>
                <a:spcPct val="0"/>
              </a:spcAft>
              <a:buClrTx/>
            </a:pPr>
            <a:endParaRPr lang="es-ES_tradnl"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12700">
              <a:spcBef>
                <a:spcPts val="1660"/>
              </a:spcBef>
            </a:pPr>
            <a:r>
              <a:rPr lang="es-MX" sz="2000" b="1" spc="-5" dirty="0">
                <a:latin typeface="+mn-lt"/>
                <a:ea typeface="Verdana" panose="020B0604030504040204" pitchFamily="34" charset="0"/>
                <a:cs typeface="Calibri"/>
              </a:rPr>
              <a:t>Características</a:t>
            </a:r>
            <a:endParaRPr lang="es-MX" sz="2000" dirty="0">
              <a:latin typeface="+mn-lt"/>
              <a:ea typeface="Verdana" panose="020B0604030504040204" pitchFamily="34" charset="0"/>
              <a:cs typeface="Calibri"/>
            </a:endParaRPr>
          </a:p>
          <a:p>
            <a:pPr marL="12700" marR="6350">
              <a:lnSpc>
                <a:spcPct val="107000"/>
              </a:lnSpc>
              <a:spcBef>
                <a:spcPts val="805"/>
              </a:spcBef>
            </a:pPr>
            <a:r>
              <a:rPr lang="es-MX" sz="2000" spc="-5" dirty="0">
                <a:latin typeface="+mn-lt"/>
                <a:ea typeface="Verdana" panose="020B0604030504040204" pitchFamily="34" charset="0"/>
                <a:cs typeface="Calibri"/>
              </a:rPr>
              <a:t>Como</a:t>
            </a:r>
            <a:r>
              <a:rPr lang="es-MX" sz="2000" spc="245" dirty="0">
                <a:latin typeface="+mn-lt"/>
                <a:ea typeface="Verdana" panose="020B0604030504040204" pitchFamily="34" charset="0"/>
                <a:cs typeface="Calibri"/>
              </a:rPr>
              <a:t> </a:t>
            </a:r>
            <a:r>
              <a:rPr lang="es-MX" sz="2000" spc="-10" dirty="0">
                <a:latin typeface="+mn-lt"/>
                <a:ea typeface="Verdana" panose="020B0604030504040204" pitchFamily="34" charset="0"/>
                <a:cs typeface="Calibri"/>
              </a:rPr>
              <a:t>características</a:t>
            </a:r>
            <a:r>
              <a:rPr lang="es-MX" sz="2000" spc="280"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principales</a:t>
            </a:r>
            <a:r>
              <a:rPr lang="es-MX" sz="2000" spc="275" dirty="0">
                <a:latin typeface="+mn-lt"/>
                <a:ea typeface="Verdana" panose="020B0604030504040204" pitchFamily="34" charset="0"/>
                <a:cs typeface="Calibri"/>
              </a:rPr>
              <a:t> </a:t>
            </a:r>
            <a:r>
              <a:rPr lang="es-MX" sz="2000" dirty="0">
                <a:latin typeface="+mn-lt"/>
                <a:ea typeface="Verdana" panose="020B0604030504040204" pitchFamily="34" charset="0"/>
                <a:cs typeface="Calibri"/>
              </a:rPr>
              <a:t>de</a:t>
            </a:r>
            <a:r>
              <a:rPr lang="es-MX" sz="2000" spc="275"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la</a:t>
            </a:r>
            <a:r>
              <a:rPr lang="es-MX" sz="2000" spc="280" dirty="0">
                <a:latin typeface="+mn-lt"/>
                <a:ea typeface="Verdana" panose="020B0604030504040204" pitchFamily="34" charset="0"/>
                <a:cs typeface="Calibri"/>
              </a:rPr>
              <a:t> </a:t>
            </a:r>
            <a:r>
              <a:rPr lang="es-MX" sz="2000" dirty="0">
                <a:latin typeface="+mn-lt"/>
                <a:ea typeface="Verdana" panose="020B0604030504040204" pitchFamily="34" charset="0"/>
                <a:cs typeface="Calibri"/>
              </a:rPr>
              <a:t>acción</a:t>
            </a:r>
            <a:r>
              <a:rPr lang="es-MX" sz="2000" spc="260" dirty="0">
                <a:latin typeface="+mn-lt"/>
                <a:ea typeface="Verdana" panose="020B0604030504040204" pitchFamily="34" charset="0"/>
                <a:cs typeface="Calibri"/>
              </a:rPr>
              <a:t> </a:t>
            </a:r>
            <a:r>
              <a:rPr lang="es-MX" sz="2000" dirty="0">
                <a:latin typeface="+mn-lt"/>
                <a:ea typeface="Verdana" panose="020B0604030504040204" pitchFamily="34" charset="0"/>
                <a:cs typeface="Calibri"/>
              </a:rPr>
              <a:t>de</a:t>
            </a:r>
            <a:r>
              <a:rPr lang="es-MX" sz="2000" spc="265" dirty="0">
                <a:latin typeface="+mn-lt"/>
                <a:ea typeface="Verdana" panose="020B0604030504040204" pitchFamily="34" charset="0"/>
                <a:cs typeface="Calibri"/>
              </a:rPr>
              <a:t> </a:t>
            </a:r>
            <a:r>
              <a:rPr lang="es-MX" sz="2000" spc="-10" dirty="0">
                <a:latin typeface="+mn-lt"/>
                <a:ea typeface="Verdana" panose="020B0604030504040204" pitchFamily="34" charset="0"/>
                <a:cs typeface="Calibri"/>
              </a:rPr>
              <a:t>grupo,</a:t>
            </a:r>
            <a:r>
              <a:rPr lang="es-MX" sz="2000" spc="275" dirty="0">
                <a:latin typeface="+mn-lt"/>
                <a:ea typeface="Verdana" panose="020B0604030504040204" pitchFamily="34" charset="0"/>
                <a:cs typeface="Calibri"/>
              </a:rPr>
              <a:t> </a:t>
            </a:r>
            <a:r>
              <a:rPr lang="es-MX" sz="2000" spc="-20" dirty="0">
                <a:latin typeface="+mn-lt"/>
                <a:ea typeface="Verdana" panose="020B0604030504040204" pitchFamily="34" charset="0"/>
                <a:cs typeface="Calibri"/>
              </a:rPr>
              <a:t>tanto</a:t>
            </a:r>
            <a:r>
              <a:rPr lang="es-MX" sz="2000" spc="280"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la</a:t>
            </a:r>
            <a:r>
              <a:rPr lang="es-MX" sz="2000" spc="280"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jurisprudencia </a:t>
            </a:r>
            <a:r>
              <a:rPr lang="es-MX" sz="2000" spc="-440"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como</a:t>
            </a:r>
            <a:r>
              <a:rPr lang="es-MX" sz="2000" spc="-25"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la</a:t>
            </a:r>
            <a:r>
              <a:rPr lang="es-MX" sz="2000" spc="15"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doctrina</a:t>
            </a:r>
            <a:r>
              <a:rPr lang="es-MX" sz="2000"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han</a:t>
            </a:r>
            <a:r>
              <a:rPr lang="es-MX" sz="2000" spc="-15" dirty="0">
                <a:latin typeface="+mn-lt"/>
                <a:ea typeface="Verdana" panose="020B0604030504040204" pitchFamily="34" charset="0"/>
                <a:cs typeface="Calibri"/>
              </a:rPr>
              <a:t> </a:t>
            </a:r>
            <a:r>
              <a:rPr lang="es-MX" sz="2000" spc="-5" dirty="0">
                <a:latin typeface="+mn-lt"/>
                <a:ea typeface="Verdana" panose="020B0604030504040204" pitchFamily="34" charset="0"/>
                <a:cs typeface="Calibri"/>
              </a:rPr>
              <a:t>establecido</a:t>
            </a:r>
            <a:r>
              <a:rPr lang="es-MX" sz="2000" spc="15" dirty="0">
                <a:latin typeface="+mn-lt"/>
                <a:ea typeface="Verdana" panose="020B0604030504040204" pitchFamily="34" charset="0"/>
                <a:cs typeface="Calibri"/>
              </a:rPr>
              <a:t> </a:t>
            </a:r>
            <a:r>
              <a:rPr lang="es-MX" sz="2000" dirty="0">
                <a:latin typeface="+mn-lt"/>
                <a:ea typeface="Verdana" panose="020B0604030504040204" pitchFamily="34" charset="0"/>
                <a:cs typeface="Calibri"/>
              </a:rPr>
              <a:t>las</a:t>
            </a:r>
            <a:r>
              <a:rPr lang="es-MX" sz="2000" spc="5" dirty="0">
                <a:latin typeface="+mn-lt"/>
                <a:ea typeface="Verdana" panose="020B0604030504040204" pitchFamily="34" charset="0"/>
                <a:cs typeface="Calibri"/>
              </a:rPr>
              <a:t> </a:t>
            </a:r>
            <a:r>
              <a:rPr lang="es-MX" sz="2000" spc="-10" dirty="0">
                <a:latin typeface="+mn-lt"/>
                <a:ea typeface="Verdana" panose="020B0604030504040204" pitchFamily="34" charset="0"/>
                <a:cs typeface="Calibri"/>
              </a:rPr>
              <a:t>siguientes:</a:t>
            </a:r>
          </a:p>
          <a:p>
            <a:pPr marL="12700" marR="6350">
              <a:lnSpc>
                <a:spcPct val="107000"/>
              </a:lnSpc>
              <a:spcBef>
                <a:spcPts val="805"/>
              </a:spcBef>
            </a:pPr>
            <a:br>
              <a:rPr lang="es-MX" sz="1600" b="1" spc="-10" dirty="0">
                <a:latin typeface="Arial" panose="020B0604020202020204" pitchFamily="34" charset="0"/>
                <a:cs typeface="Arial" panose="020B0604020202020204" pitchFamily="34" charset="0"/>
              </a:rPr>
            </a:br>
            <a:r>
              <a:rPr lang="es-MX" sz="1600" b="1" spc="-10" dirty="0">
                <a:latin typeface="Arial" panose="020B0604020202020204" pitchFamily="34" charset="0"/>
                <a:cs typeface="Arial" panose="020B0604020202020204" pitchFamily="34" charset="0"/>
              </a:rPr>
              <a:t>ES </a:t>
            </a:r>
            <a:r>
              <a:rPr lang="es-MX" sz="1600" b="1" dirty="0">
                <a:latin typeface="Arial" panose="020B0604020202020204" pitchFamily="34" charset="0"/>
                <a:cs typeface="Arial" panose="020B0604020202020204" pitchFamily="34" charset="0"/>
              </a:rPr>
              <a:t>UNA</a:t>
            </a:r>
            <a:r>
              <a:rPr lang="es-MX" sz="1600" b="1" spc="-5" dirty="0">
                <a:latin typeface="Arial" panose="020B0604020202020204" pitchFamily="34" charset="0"/>
                <a:cs typeface="Arial" panose="020B0604020202020204" pitchFamily="34" charset="0"/>
              </a:rPr>
              <a:t> </a:t>
            </a:r>
            <a:r>
              <a:rPr lang="es-MX" sz="1600" b="1" spc="-10" dirty="0">
                <a:latin typeface="Arial" panose="020B0604020202020204" pitchFamily="34" charset="0"/>
                <a:cs typeface="Arial" panose="020B0604020202020204" pitchFamily="34" charset="0"/>
              </a:rPr>
              <a:t>ACCIÓN</a:t>
            </a:r>
            <a:r>
              <a:rPr lang="es-MX" sz="1600" b="1" spc="-5" dirty="0">
                <a:latin typeface="Arial" panose="020B0604020202020204" pitchFamily="34" charset="0"/>
                <a:cs typeface="Arial" panose="020B0604020202020204" pitchFamily="34" charset="0"/>
              </a:rPr>
              <a:t> </a:t>
            </a:r>
            <a:r>
              <a:rPr lang="es-MX" sz="1600" b="1" spc="-20" dirty="0">
                <a:latin typeface="Arial" panose="020B0604020202020204" pitchFamily="34" charset="0"/>
                <a:cs typeface="Arial" panose="020B0604020202020204" pitchFamily="34" charset="0"/>
              </a:rPr>
              <a:t>INDEMNIZATORIA </a:t>
            </a:r>
            <a:r>
              <a:rPr lang="es-MX" sz="1600" b="1" spc="-395" dirty="0">
                <a:latin typeface="Arial" panose="020B0604020202020204" pitchFamily="34" charset="0"/>
                <a:cs typeface="Arial" panose="020B0604020202020204" pitchFamily="34" charset="0"/>
              </a:rPr>
              <a:t> </a:t>
            </a:r>
          </a:p>
          <a:p>
            <a:pPr marL="12700" marR="6350">
              <a:lnSpc>
                <a:spcPct val="107000"/>
              </a:lnSpc>
              <a:spcBef>
                <a:spcPts val="805"/>
              </a:spcBef>
            </a:pPr>
            <a:r>
              <a:rPr lang="es-MX" sz="1600" b="1" spc="-10" dirty="0">
                <a:latin typeface="Arial" panose="020B0604020202020204" pitchFamily="34" charset="0"/>
                <a:cs typeface="Arial" panose="020B0604020202020204" pitchFamily="34" charset="0"/>
              </a:rPr>
              <a:t>ES</a:t>
            </a:r>
            <a:r>
              <a:rPr lang="es-MX" sz="1600" b="1" spc="-5" dirty="0">
                <a:latin typeface="Arial" panose="020B0604020202020204" pitchFamily="34" charset="0"/>
                <a:cs typeface="Arial" panose="020B0604020202020204" pitchFamily="34" charset="0"/>
              </a:rPr>
              <a:t> </a:t>
            </a:r>
            <a:r>
              <a:rPr lang="es-MX" sz="1600" b="1" dirty="0">
                <a:latin typeface="Arial" panose="020B0604020202020204" pitchFamily="34" charset="0"/>
                <a:cs typeface="Arial" panose="020B0604020202020204" pitchFamily="34" charset="0"/>
              </a:rPr>
              <a:t>UNA </a:t>
            </a:r>
            <a:r>
              <a:rPr lang="es-MX" sz="1600" b="1" spc="-10" dirty="0">
                <a:latin typeface="Arial" panose="020B0604020202020204" pitchFamily="34" charset="0"/>
                <a:cs typeface="Arial" panose="020B0604020202020204" pitchFamily="34" charset="0"/>
              </a:rPr>
              <a:t>ACCIÓN</a:t>
            </a:r>
            <a:r>
              <a:rPr lang="es-MX" sz="1600" b="1" dirty="0">
                <a:latin typeface="Arial" panose="020B0604020202020204" pitchFamily="34" charset="0"/>
                <a:cs typeface="Arial" panose="020B0604020202020204" pitchFamily="34" charset="0"/>
              </a:rPr>
              <a:t> </a:t>
            </a:r>
            <a:r>
              <a:rPr lang="es-MX" sz="1600" b="1" spc="-20" dirty="0">
                <a:latin typeface="Arial" panose="020B0604020202020204" pitchFamily="34" charset="0"/>
                <a:cs typeface="Arial" panose="020B0604020202020204" pitchFamily="34" charset="0"/>
              </a:rPr>
              <a:t>PRINCIPAL</a:t>
            </a:r>
          </a:p>
          <a:p>
            <a:pPr marL="12700" marR="6350">
              <a:lnSpc>
                <a:spcPct val="107000"/>
              </a:lnSpc>
              <a:spcBef>
                <a:spcPts val="805"/>
              </a:spcBef>
            </a:pPr>
            <a:r>
              <a:rPr lang="es-CO" sz="1600" b="1" dirty="0">
                <a:latin typeface="Arial" panose="020B0604020202020204" pitchFamily="34" charset="0"/>
                <a:cs typeface="Arial" panose="020B0604020202020204" pitchFamily="34" charset="0"/>
              </a:rPr>
              <a:t>SE</a:t>
            </a:r>
            <a:r>
              <a:rPr lang="es-CO" sz="1600" b="1" spc="-45" dirty="0">
                <a:latin typeface="Arial" panose="020B0604020202020204" pitchFamily="34" charset="0"/>
                <a:cs typeface="Arial" panose="020B0604020202020204" pitchFamily="34" charset="0"/>
              </a:rPr>
              <a:t> </a:t>
            </a:r>
            <a:r>
              <a:rPr lang="es-CO" sz="1600" b="1" spc="-10" dirty="0">
                <a:latin typeface="Arial" panose="020B0604020202020204" pitchFamily="34" charset="0"/>
                <a:cs typeface="Arial" panose="020B0604020202020204" pitchFamily="34" charset="0"/>
              </a:rPr>
              <a:t>REQUIERE</a:t>
            </a:r>
            <a:r>
              <a:rPr lang="es-CO" sz="1600" b="1" spc="-35" dirty="0">
                <a:latin typeface="Arial" panose="020B0604020202020204" pitchFamily="34" charset="0"/>
                <a:cs typeface="Arial" panose="020B0604020202020204" pitchFamily="34" charset="0"/>
              </a:rPr>
              <a:t> </a:t>
            </a:r>
            <a:r>
              <a:rPr lang="es-CO" sz="1600" b="1" dirty="0">
                <a:latin typeface="Arial" panose="020B0604020202020204" pitchFamily="34" charset="0"/>
                <a:cs typeface="Arial" panose="020B0604020202020204" pitchFamily="34" charset="0"/>
              </a:rPr>
              <a:t>ABOGADO</a:t>
            </a:r>
          </a:p>
          <a:p>
            <a:pPr marL="12700" marR="6350">
              <a:lnSpc>
                <a:spcPct val="107000"/>
              </a:lnSpc>
              <a:spcBef>
                <a:spcPts val="805"/>
              </a:spcBef>
            </a:pPr>
            <a:r>
              <a:rPr lang="es-MX" sz="1600" b="1" dirty="0">
                <a:latin typeface="Arial" panose="020B0604020202020204" pitchFamily="34" charset="0"/>
                <a:cs typeface="Arial" panose="020B0604020202020204" pitchFamily="34" charset="0"/>
              </a:rPr>
              <a:t>N</a:t>
            </a:r>
            <a:r>
              <a:rPr lang="es-CO" sz="1600" b="1" dirty="0">
                <a:latin typeface="Arial" panose="020B0604020202020204" pitchFamily="34" charset="0"/>
                <a:cs typeface="Arial" panose="020B0604020202020204" pitchFamily="34" charset="0"/>
              </a:rPr>
              <a:t>O TIENE COMO PROPÓSITO CENTRAL EL RESTABLECIMIENTO DE DERECHOS COLECTIVOS</a:t>
            </a:r>
            <a:endParaRPr lang="es-CO" sz="1600" dirty="0">
              <a:latin typeface="Arial" panose="020B0604020202020204" pitchFamily="34" charset="0"/>
              <a:cs typeface="Arial" panose="020B0604020202020204" pitchFamily="34" charset="0"/>
            </a:endParaRPr>
          </a:p>
          <a:p>
            <a:pPr marL="12700" marR="6350">
              <a:lnSpc>
                <a:spcPct val="107000"/>
              </a:lnSpc>
              <a:spcBef>
                <a:spcPts val="805"/>
              </a:spcBef>
            </a:pPr>
            <a:endParaRPr lang="es-MX" sz="2400" dirty="0">
              <a:latin typeface="Calibri"/>
              <a:cs typeface="Calibri"/>
            </a:endParaRPr>
          </a:p>
          <a:p>
            <a:pPr marL="12700" marR="6350">
              <a:lnSpc>
                <a:spcPct val="107000"/>
              </a:lnSpc>
              <a:spcBef>
                <a:spcPts val="805"/>
              </a:spcBef>
            </a:pPr>
            <a:endParaRPr lang="es-MX" sz="2200" dirty="0">
              <a:latin typeface="+mn-lt"/>
              <a:ea typeface="Verdana" panose="020B0604030504040204" pitchFamily="34" charset="0"/>
              <a:cs typeface="Calibri"/>
            </a:endParaRPr>
          </a:p>
          <a:p>
            <a:pPr lvl="0" algn="just" fontAlgn="base">
              <a:lnSpc>
                <a:spcPct val="80000"/>
              </a:lnSpc>
              <a:spcBef>
                <a:spcPct val="20000"/>
              </a:spcBef>
              <a:spcAft>
                <a:spcPct val="0"/>
              </a:spcAft>
              <a:buClrTx/>
            </a:pPr>
            <a:endParaRPr lang="es-ES" altLang="es-CO" sz="15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4148617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9685948" cy="6124754"/>
          </a:xfrm>
          <a:prstGeom prst="rect">
            <a:avLst/>
          </a:prstGeom>
          <a:noFill/>
        </p:spPr>
        <p:txBody>
          <a:bodyPr wrap="square">
            <a:spAutoFit/>
          </a:bodyPr>
          <a:lstStyle/>
          <a:p>
            <a:pPr marL="0" indent="0" algn="ctr">
              <a:buNone/>
              <a:defRPr/>
            </a:pPr>
            <a:r>
              <a:rPr lang="es-MX" altLang="es-ES_tradnl" sz="4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Acción pública de inconstitucionalidad</a:t>
            </a:r>
          </a:p>
          <a:p>
            <a:pPr marL="0" indent="0" algn="ctr">
              <a:buNone/>
              <a:defRPr/>
            </a:pPr>
            <a:endParaRPr lang="es-MX" altLang="es-ES_tradnl" sz="4000" b="1" kern="1200" dirty="0">
              <a:solidFill>
                <a:srgbClr val="FF0000"/>
              </a:solidFill>
              <a:latin typeface="Arial" panose="020B0604020202020204" pitchFamily="34" charset="0"/>
              <a:ea typeface="MS PGothic" panose="020B0600070205080204" pitchFamily="34" charset="-128"/>
              <a:cs typeface="Arial" panose="020B0604020202020204" pitchFamily="34" charset="0"/>
            </a:endParaRPr>
          </a:p>
          <a:p>
            <a:pPr algn="just"/>
            <a:r>
              <a:rPr lang="es-MX" sz="1800" b="1" dirty="0"/>
              <a:t>Legitimación por activa</a:t>
            </a:r>
            <a:endParaRPr lang="es-CO" sz="1800" dirty="0"/>
          </a:p>
          <a:p>
            <a:pPr algn="just"/>
            <a:endParaRPr lang="es-MX" sz="1800" dirty="0"/>
          </a:p>
          <a:p>
            <a:pPr algn="just"/>
            <a:r>
              <a:rPr lang="es-MX" sz="1800" dirty="0"/>
              <a:t>Los ciudadanos colombianos, al ser considerado un derecho político, de cual son </a:t>
            </a:r>
            <a:r>
              <a:rPr lang="es-MX" sz="1800" dirty="0" err="1"/>
              <a:t>excluídos</a:t>
            </a:r>
            <a:r>
              <a:rPr lang="es-MX" sz="1800" dirty="0"/>
              <a:t> los extranjeros y las personas jurídicas. </a:t>
            </a:r>
            <a:endParaRPr lang="es-CO" sz="1800" dirty="0"/>
          </a:p>
          <a:p>
            <a:pPr algn="just"/>
            <a:endParaRPr lang="es-MX" sz="1800" b="1" dirty="0"/>
          </a:p>
          <a:p>
            <a:pPr algn="just"/>
            <a:r>
              <a:rPr lang="es-MX" sz="1800" b="1" dirty="0"/>
              <a:t>Caducidad </a:t>
            </a:r>
            <a:endParaRPr lang="es-CO" sz="1800" dirty="0"/>
          </a:p>
          <a:p>
            <a:pPr algn="just"/>
            <a:endParaRPr lang="es-MX" sz="1800" dirty="0"/>
          </a:p>
          <a:p>
            <a:pPr algn="just"/>
            <a:r>
              <a:rPr lang="es-MX" sz="1800" dirty="0"/>
              <a:t>Este fenómeno procesal esta ligado al cuestionamiento que se hace a la norma con fuerza material de ley, si estamos frente a un vicio de procedimiento o de forma, La Constitución colombiana en el artículo 242-3 señala el termino preclusivo de </a:t>
            </a:r>
            <a:r>
              <a:rPr lang="es-MX" sz="1800" b="1" dirty="0"/>
              <a:t>un año </a:t>
            </a:r>
            <a:r>
              <a:rPr lang="es-MX" sz="1800" dirty="0"/>
              <a:t>contado desde la publicación del respectivo acto. </a:t>
            </a:r>
            <a:endParaRPr lang="es-CO" sz="1800" dirty="0"/>
          </a:p>
          <a:p>
            <a:pPr algn="just"/>
            <a:endParaRPr lang="es-MX" sz="1800" dirty="0"/>
          </a:p>
          <a:p>
            <a:pPr algn="just"/>
            <a:endParaRPr lang="es-MX" sz="1800" dirty="0"/>
          </a:p>
          <a:p>
            <a:pPr algn="just"/>
            <a:r>
              <a:rPr lang="es-MX" sz="1800" dirty="0"/>
              <a:t>Si lo que se cuestiona ya no es cómo se realizo la ley sino su contenido con respecto a los </a:t>
            </a:r>
            <a:r>
              <a:rPr lang="es-MX" sz="1800" dirty="0">
                <a:solidFill>
                  <a:srgbClr val="FF0000"/>
                </a:solidFill>
              </a:rPr>
              <a:t>principios, valores o reglas de la Constitución</a:t>
            </a:r>
            <a:r>
              <a:rPr lang="es-MX" sz="1800" dirty="0"/>
              <a:t>, </a:t>
            </a:r>
            <a:r>
              <a:rPr lang="es-MX" sz="1800" b="1" dirty="0"/>
              <a:t>no existe termino </a:t>
            </a:r>
            <a:r>
              <a:rPr lang="es-MX" sz="1800" dirty="0"/>
              <a:t>para interponer la demanda respectiva, por los considerados vicios sustanciales o materiales. </a:t>
            </a:r>
            <a:endParaRPr lang="es-CO" sz="1800" dirty="0"/>
          </a:p>
          <a:p>
            <a:pPr marL="0" indent="0" algn="ctr">
              <a:buNone/>
              <a:defRPr/>
            </a:pPr>
            <a:endParaRPr lang="es-CO" altLang="es-ES_tradnl" sz="24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639125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8439041"/>
          </a:xfrm>
          <a:prstGeom prst="rect">
            <a:avLst/>
          </a:prstGeom>
          <a:noFill/>
        </p:spPr>
        <p:txBody>
          <a:bodyPr wrap="square">
            <a:spAutoFit/>
          </a:bodyPr>
          <a:lstStyle/>
          <a:p>
            <a:pPr lvl="0" algn="just" fontAlgn="base">
              <a:spcBef>
                <a:spcPct val="20000"/>
              </a:spcBef>
              <a:spcAft>
                <a:spcPct val="0"/>
              </a:spcAft>
              <a:buClrTx/>
            </a:pP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Acción de grupo: Art. 88 y Ley 472 de 1998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marL="12700" lvl="0">
              <a:spcBef>
                <a:spcPts val="1055"/>
              </a:spcBef>
              <a:buClrTx/>
            </a:pPr>
            <a:r>
              <a:rPr lang="es-MX" sz="2400" b="1" kern="1200" spc="-10" dirty="0">
                <a:solidFill>
                  <a:prstClr val="black"/>
                </a:solidFill>
                <a:latin typeface="+mn-lt"/>
                <a:ea typeface="Verdana" panose="020B0604030504040204" pitchFamily="34" charset="0"/>
                <a:cs typeface="Calibri"/>
              </a:rPr>
              <a:t>Caducidad</a:t>
            </a:r>
            <a:endParaRPr lang="es-MX" sz="2400" kern="1200" dirty="0">
              <a:solidFill>
                <a:prstClr val="black"/>
              </a:solidFill>
              <a:latin typeface="+mn-lt"/>
              <a:ea typeface="Verdana" panose="020B0604030504040204" pitchFamily="34" charset="0"/>
              <a:cs typeface="Calibri"/>
            </a:endParaRPr>
          </a:p>
          <a:p>
            <a:pPr marL="12700" lvl="0">
              <a:spcBef>
                <a:spcPts val="960"/>
              </a:spcBef>
              <a:buClrTx/>
            </a:pP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Dos</a:t>
            </a:r>
            <a:r>
              <a:rPr lang="es-MX" sz="2000" kern="1200" spc="-20"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años</a:t>
            </a:r>
            <a:r>
              <a:rPr lang="es-MX" sz="2000" kern="1200" spc="-1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después</a:t>
            </a:r>
            <a:r>
              <a:rPr lang="es-MX" sz="2000" kern="1200" spc="-10"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de</a:t>
            </a:r>
            <a:r>
              <a:rPr lang="es-MX" sz="2000" kern="1200" spc="-10" dirty="0">
                <a:solidFill>
                  <a:prstClr val="black"/>
                </a:solidFill>
                <a:latin typeface="Arial" panose="020B0604020202020204" pitchFamily="34" charset="0"/>
                <a:ea typeface="Verdana" panose="020B0604030504040204" pitchFamily="34" charset="0"/>
                <a:cs typeface="Arial" panose="020B0604020202020204" pitchFamily="34" charset="0"/>
              </a:rPr>
              <a:t> producirse</a:t>
            </a:r>
            <a:r>
              <a:rPr lang="es-MX" sz="2000" kern="1200" spc="-1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el</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daño.</a:t>
            </a:r>
            <a:endPar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endParaRPr>
          </a:p>
          <a:p>
            <a:pPr marL="12700" marR="238125" lvl="0">
              <a:lnSpc>
                <a:spcPct val="107000"/>
              </a:lnSpc>
              <a:spcBef>
                <a:spcPts val="805"/>
              </a:spcBef>
              <a:buClrTx/>
            </a:pPr>
            <a:r>
              <a:rPr lang="es-MX" sz="2000" kern="1200" spc="-15" dirty="0">
                <a:solidFill>
                  <a:prstClr val="black"/>
                </a:solidFill>
                <a:latin typeface="Arial" panose="020B0604020202020204" pitchFamily="34" charset="0"/>
                <a:ea typeface="Verdana" panose="020B0604030504040204" pitchFamily="34" charset="0"/>
                <a:cs typeface="Arial" panose="020B0604020202020204" pitchFamily="34" charset="0"/>
              </a:rPr>
              <a:t>Cuatro</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meses</a:t>
            </a:r>
            <a:r>
              <a:rPr lang="es-MX" sz="2000" kern="1200" spc="1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si</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el daño </a:t>
            </a:r>
            <a:r>
              <a:rPr lang="es-MX" sz="2000" kern="1200" spc="-10" dirty="0">
                <a:solidFill>
                  <a:prstClr val="black"/>
                </a:solidFill>
                <a:latin typeface="Arial" panose="020B0604020202020204" pitchFamily="34" charset="0"/>
                <a:ea typeface="Verdana" panose="020B0604030504040204" pitchFamily="34" charset="0"/>
                <a:cs typeface="Arial" panose="020B0604020202020204" pitchFamily="34" charset="0"/>
              </a:rPr>
              <a:t>proviene</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de</a:t>
            </a:r>
            <a:r>
              <a:rPr lang="es-MX" sz="2000" kern="1200" spc="-10"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un</a:t>
            </a: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acto</a:t>
            </a:r>
            <a:r>
              <a:rPr lang="es-MX" sz="2000" kern="1200" spc="-10" dirty="0">
                <a:solidFill>
                  <a:prstClr val="black"/>
                </a:solidFill>
                <a:latin typeface="Arial" panose="020B0604020202020204" pitchFamily="34" charset="0"/>
                <a:ea typeface="Verdana" panose="020B0604030504040204" pitchFamily="34" charset="0"/>
                <a:cs typeface="Arial" panose="020B0604020202020204" pitchFamily="34" charset="0"/>
              </a:rPr>
              <a:t> administrativo</a:t>
            </a:r>
            <a:r>
              <a:rPr lang="es-MX" sz="2000" kern="1200" spc="40"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y</a:t>
            </a:r>
            <a:r>
              <a:rPr lang="es-MX" sz="2000" kern="1200" spc="-10"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se</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10" dirty="0">
                <a:solidFill>
                  <a:prstClr val="black"/>
                </a:solidFill>
                <a:latin typeface="Arial" panose="020B0604020202020204" pitchFamily="34" charset="0"/>
                <a:ea typeface="Verdana" panose="020B0604030504040204" pitchFamily="34" charset="0"/>
                <a:cs typeface="Arial" panose="020B0604020202020204" pitchFamily="34" charset="0"/>
              </a:rPr>
              <a:t>pretende</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la </a:t>
            </a:r>
            <a:r>
              <a:rPr lang="es-MX" sz="2000" kern="1200" spc="-440"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nulidad</a:t>
            </a:r>
            <a:r>
              <a:rPr lang="es-MX" sz="2000" kern="1200" spc="-10" dirty="0">
                <a:solidFill>
                  <a:prstClr val="black"/>
                </a:solidFill>
                <a:latin typeface="Arial" panose="020B0604020202020204" pitchFamily="34" charset="0"/>
                <a:ea typeface="Verdana" panose="020B0604030504040204" pitchFamily="34" charset="0"/>
                <a:cs typeface="Arial" panose="020B0604020202020204" pitchFamily="34" charset="0"/>
              </a:rPr>
              <a:t> </a:t>
            </a:r>
            <a:r>
              <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rPr>
              <a:t>del mismo.</a:t>
            </a:r>
          </a:p>
          <a:p>
            <a:pPr marL="12700" marR="238125">
              <a:lnSpc>
                <a:spcPct val="107000"/>
              </a:lnSpc>
              <a:spcBef>
                <a:spcPts val="805"/>
              </a:spcBef>
              <a:buClrTx/>
            </a:pPr>
            <a:endParaRPr lang="es-MX" sz="2000" b="1" kern="1200" spc="-10" dirty="0">
              <a:solidFill>
                <a:prstClr val="black"/>
              </a:solidFill>
              <a:ea typeface="Verdana" panose="020B0604030504040204" pitchFamily="34" charset="0"/>
              <a:cs typeface="Calibri"/>
            </a:endParaRPr>
          </a:p>
          <a:p>
            <a:pPr marL="12700" marR="238125">
              <a:lnSpc>
                <a:spcPct val="107000"/>
              </a:lnSpc>
              <a:spcBef>
                <a:spcPts val="805"/>
              </a:spcBef>
              <a:buClrTx/>
            </a:pPr>
            <a:r>
              <a:rPr lang="es-MX" sz="2400" b="1" kern="1200" spc="-10" dirty="0">
                <a:solidFill>
                  <a:prstClr val="black"/>
                </a:solidFill>
                <a:ea typeface="Verdana" panose="020B0604030504040204" pitchFamily="34" charset="0"/>
                <a:cs typeface="Calibri"/>
              </a:rPr>
              <a:t>Parte pasiva</a:t>
            </a:r>
          </a:p>
          <a:p>
            <a:pPr marL="12700" marR="238125">
              <a:lnSpc>
                <a:spcPct val="107000"/>
              </a:lnSpc>
              <a:spcBef>
                <a:spcPts val="805"/>
              </a:spcBef>
              <a:buClrTx/>
            </a:pPr>
            <a:r>
              <a:rPr lang="es-MX" sz="2000" kern="1200" spc="-10" dirty="0">
                <a:solidFill>
                  <a:prstClr val="black"/>
                </a:solidFill>
                <a:ea typeface="Verdana" panose="020B0604030504040204" pitchFamily="34" charset="0"/>
                <a:cs typeface="Calibri"/>
              </a:rPr>
              <a:t>Entidades públicas por acción u omisión</a:t>
            </a:r>
          </a:p>
          <a:p>
            <a:pPr marL="12700" marR="238125">
              <a:lnSpc>
                <a:spcPct val="107000"/>
              </a:lnSpc>
              <a:spcBef>
                <a:spcPts val="805"/>
              </a:spcBef>
              <a:buClrTx/>
            </a:pPr>
            <a:r>
              <a:rPr lang="es-MX" sz="2000" kern="1200" spc="-10" dirty="0">
                <a:solidFill>
                  <a:prstClr val="black"/>
                </a:solidFill>
                <a:ea typeface="Verdana" panose="020B0604030504040204" pitchFamily="34" charset="0"/>
                <a:cs typeface="Calibri"/>
              </a:rPr>
              <a:t>Personas privadas que desempeñen funciones administrativas</a:t>
            </a:r>
          </a:p>
          <a:p>
            <a:pPr marL="12700" marR="238125">
              <a:lnSpc>
                <a:spcPct val="107000"/>
              </a:lnSpc>
              <a:spcBef>
                <a:spcPts val="805"/>
              </a:spcBef>
              <a:buClrTx/>
            </a:pPr>
            <a:r>
              <a:rPr lang="es-MX" sz="2000" kern="1200" spc="-10" dirty="0">
                <a:solidFill>
                  <a:prstClr val="black"/>
                </a:solidFill>
                <a:ea typeface="Verdana" panose="020B0604030504040204" pitchFamily="34" charset="0"/>
                <a:cs typeface="Calibri"/>
              </a:rPr>
              <a:t>Particulares que afecten los derechos protegidos por esta clase de acciones</a:t>
            </a:r>
            <a:endParaRPr lang="es-MX" sz="2000" kern="1200" dirty="0">
              <a:solidFill>
                <a:prstClr val="black"/>
              </a:solidFill>
              <a:ea typeface="Verdana" panose="020B0604030504040204" pitchFamily="34" charset="0"/>
              <a:cs typeface="Calibri"/>
            </a:endParaRPr>
          </a:p>
          <a:p>
            <a:pPr marL="12700" marR="238125" lvl="0">
              <a:lnSpc>
                <a:spcPct val="107000"/>
              </a:lnSpc>
              <a:spcBef>
                <a:spcPts val="805"/>
              </a:spcBef>
              <a:buClrTx/>
            </a:pPr>
            <a:endParaRPr lang="es-MX" sz="2000" kern="1200" spc="-5" dirty="0">
              <a:solidFill>
                <a:prstClr val="black"/>
              </a:solidFill>
              <a:latin typeface="Arial" panose="020B0604020202020204" pitchFamily="34" charset="0"/>
              <a:ea typeface="Verdana" panose="020B0604030504040204" pitchFamily="34" charset="0"/>
              <a:cs typeface="Arial" panose="020B0604020202020204" pitchFamily="34" charset="0"/>
            </a:endParaRPr>
          </a:p>
          <a:p>
            <a:pPr marL="12700" marR="238125" lvl="0">
              <a:lnSpc>
                <a:spcPct val="107000"/>
              </a:lnSpc>
              <a:spcBef>
                <a:spcPts val="805"/>
              </a:spcBef>
              <a:buClrTx/>
            </a:pPr>
            <a:r>
              <a:rPr lang="es-MX" sz="2000" kern="1200" dirty="0">
                <a:solidFill>
                  <a:prstClr val="black"/>
                </a:solidFill>
                <a:latin typeface="Arial" panose="020B0604020202020204" pitchFamily="34" charset="0"/>
                <a:ea typeface="Verdana" panose="020B0604030504040204" pitchFamily="34" charset="0"/>
                <a:cs typeface="Arial" panose="020B0604020202020204" pitchFamily="34" charset="0"/>
              </a:rPr>
              <a:t>La Jurisdicción de lo Contencioso Administrativo o la Jurisdicción Ordinaria Civil son los competentes para conocer de este tipo de acciones </a:t>
            </a:r>
          </a:p>
          <a:p>
            <a:pPr lvl="0" algn="just" fontAlgn="base">
              <a:lnSpc>
                <a:spcPct val="80000"/>
              </a:lnSpc>
              <a:spcBef>
                <a:spcPct val="20000"/>
              </a:spcBef>
              <a:spcAft>
                <a:spcPct val="0"/>
              </a:spcAft>
              <a:buClrTx/>
            </a:pPr>
            <a:endParaRPr lang="es-ES_tradnl"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12700" marR="6350">
              <a:lnSpc>
                <a:spcPct val="107000"/>
              </a:lnSpc>
              <a:spcBef>
                <a:spcPts val="805"/>
              </a:spcBef>
            </a:pPr>
            <a:endParaRPr lang="es-MX" sz="2400" dirty="0">
              <a:latin typeface="Calibri"/>
              <a:cs typeface="Calibri"/>
            </a:endParaRPr>
          </a:p>
          <a:p>
            <a:pPr marL="12700" marR="6350">
              <a:lnSpc>
                <a:spcPct val="107000"/>
              </a:lnSpc>
              <a:spcBef>
                <a:spcPts val="805"/>
              </a:spcBef>
            </a:pPr>
            <a:endParaRPr lang="es-MX" sz="2200" dirty="0">
              <a:latin typeface="+mn-lt"/>
              <a:ea typeface="Verdana" panose="020B0604030504040204" pitchFamily="34" charset="0"/>
              <a:cs typeface="Calibri"/>
            </a:endParaRPr>
          </a:p>
          <a:p>
            <a:pPr lvl="0" algn="just" fontAlgn="base">
              <a:lnSpc>
                <a:spcPct val="80000"/>
              </a:lnSpc>
              <a:spcBef>
                <a:spcPct val="20000"/>
              </a:spcBef>
              <a:spcAft>
                <a:spcPct val="0"/>
              </a:spcAft>
              <a:buClrTx/>
            </a:pPr>
            <a:endParaRPr lang="es-ES" altLang="es-CO" sz="15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7424112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204776"/>
          </a:xfrm>
          <a:prstGeom prst="rect">
            <a:avLst/>
          </a:prstGeom>
          <a:noFill/>
        </p:spPr>
        <p:txBody>
          <a:bodyPr wrap="square">
            <a:spAutoFit/>
          </a:bodyPr>
          <a:lstStyle/>
          <a:p>
            <a:pPr lvl="0" algn="just" fontAlgn="base">
              <a:spcBef>
                <a:spcPct val="20000"/>
              </a:spcBef>
              <a:spcAft>
                <a:spcPct val="0"/>
              </a:spcAft>
              <a:buClrTx/>
            </a:pPr>
            <a:r>
              <a:rPr lang="es-CO" altLang="es-CO" sz="32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Habeas Corpus: Art. 30 y Ley 1095 de 2006 </a:t>
            </a: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algn="just" fontAlgn="base">
              <a:lnSpc>
                <a:spcPct val="80000"/>
              </a:lnSpc>
              <a:spcBef>
                <a:spcPct val="20000"/>
              </a:spcBef>
              <a:spcAft>
                <a:spcPct val="0"/>
              </a:spcAft>
              <a:buClrTx/>
              <a:buFont typeface="Arial" panose="020B0604020202020204" pitchFamily="34" charset="0"/>
              <a:buChar char="•"/>
            </a:pPr>
            <a:r>
              <a:rPr lang="es-ES_tradnl" altLang="es-CO" sz="22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Definición: </a:t>
            </a:r>
            <a:endParaRPr lang="es-CO" altLang="es-CO" sz="9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ES_tradnl"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El Hábeas Corpus es un derecho fundamental y, a la vez, una acción constitucional que protege la libertad personal cuando alguien es privado de la libertad con violación de las garantías constitucionales o legales, o cuando esta privación se prolonga ilegalmente.</a:t>
            </a:r>
          </a:p>
          <a:p>
            <a:pPr lvl="0" algn="just" fontAlgn="base">
              <a:lnSpc>
                <a:spcPct val="80000"/>
              </a:lnSpc>
              <a:spcBef>
                <a:spcPct val="20000"/>
              </a:spcBef>
              <a:spcAft>
                <a:spcPct val="0"/>
              </a:spcAft>
              <a:buClrTx/>
            </a:pPr>
            <a:r>
              <a:rPr lang="es-ES_tradnl"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ES_tradnl" altLang="es-CO" sz="22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Competencia: </a:t>
            </a:r>
            <a:endParaRPr lang="es-CO" altLang="es-CO" sz="9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endParaRPr lang="es-CO" altLang="es-CO" sz="9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Todos los jueces y tribunales de la Rama Judicial del Poder Público. </a:t>
            </a: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80000"/>
              </a:lnSpc>
              <a:spcBef>
                <a:spcPct val="20000"/>
              </a:spcBef>
              <a:spcAft>
                <a:spcPct val="0"/>
              </a:spcAft>
              <a:buClrTx/>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400050" lvl="1"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Si el juez al que le hubiere sido repartida la acción ya hubiere conocido con antelación sobre la actuación judicial que origina la solicitud de Hábeas Corpus, deberá declararse impedido y trasladar las diligencias, de inmediato, al juez siguiente –o del municipio más cercano– de la misma jerarquía, quien deberá fallar sobre la acción dentro de los términos previstos para ello.</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534366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7066550"/>
          </a:xfrm>
          <a:prstGeom prst="rect">
            <a:avLst/>
          </a:prstGeom>
          <a:noFill/>
        </p:spPr>
        <p:txBody>
          <a:bodyPr wrap="square">
            <a:spAutoFit/>
          </a:bodyPr>
          <a:lstStyle/>
          <a:p>
            <a:pPr lvl="0" algn="just" fontAlgn="base">
              <a:spcBef>
                <a:spcPct val="20000"/>
              </a:spcBef>
              <a:spcAft>
                <a:spcPct val="0"/>
              </a:spcAft>
              <a:buClrTx/>
            </a:pPr>
            <a:r>
              <a:rPr lang="es-CO" altLang="es-CO" sz="32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Habeas Corpus: Art. 30 y Ley 1095 de 2006 </a:t>
            </a: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schemeClr val="bg2"/>
              </a:solidFill>
              <a:latin typeface="Calibri"/>
              <a:ea typeface="MS PGothic" panose="020B0600070205080204" pitchFamily="34" charset="-128"/>
              <a:cs typeface="+mn-cs"/>
            </a:endParaRPr>
          </a:p>
          <a:p>
            <a:pPr lvl="0" fontAlgn="base">
              <a:lnSpc>
                <a:spcPct val="80000"/>
              </a:lnSpc>
              <a:spcBef>
                <a:spcPct val="20000"/>
              </a:spcBef>
              <a:spcAft>
                <a:spcPct val="0"/>
              </a:spcAft>
              <a:buClrTx/>
              <a:buFont typeface="Arial" panose="020B0604020202020204" pitchFamily="34" charset="0"/>
              <a:buChar char="•"/>
            </a:pPr>
            <a:r>
              <a:rPr lang="es-CO" altLang="es-CO" sz="22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Quien la puede interponer (Legitimación por activa): </a:t>
            </a:r>
            <a:endParaRPr lang="es-CO" altLang="es-CO" sz="8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buFont typeface="Arial" panose="020B0604020202020204" pitchFamily="34" charset="0"/>
              <a:buChar char="•"/>
            </a:pPr>
            <a:endPar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persona que se está viendo afectada en su derecho a la libertad. </a:t>
            </a: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Cualquier persona en nombre del afectado sin necesidad de poder</a:t>
            </a: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El Defensor del pueblo y el Procurador General de la Nación. </a:t>
            </a:r>
          </a:p>
          <a:p>
            <a:pPr lvl="0"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buFont typeface="Arial" panose="020B0604020202020204" pitchFamily="34" charset="0"/>
              <a:buChar char="•"/>
            </a:pPr>
            <a:r>
              <a:rPr lang="es-CO" altLang="es-CO" sz="22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Características: </a:t>
            </a:r>
            <a:endParaRPr lang="es-CO" altLang="es-CO" sz="8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Debe ser resuelta en un término máximo de 36 horas.</a:t>
            </a:r>
          </a:p>
          <a:p>
            <a:pPr lvl="0" algn="just" fontAlgn="base">
              <a:lnSpc>
                <a:spcPct val="80000"/>
              </a:lnSpc>
              <a:spcBef>
                <a:spcPct val="20000"/>
              </a:spcBef>
              <a:spcAft>
                <a:spcPct val="0"/>
              </a:spcAft>
              <a:buClrTx/>
              <a:buFont typeface="Calibri" panose="020F0502020204030204" pitchFamily="34" charset="0"/>
              <a:buAutoNum type="arabicPeriod"/>
            </a:pPr>
            <a:endPar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Puede ser invocada en cualquier tiempo, mientras que la violación persista, incluso en días festivos o de vacancia judicial.</a:t>
            </a:r>
          </a:p>
          <a:p>
            <a:pPr lvl="0" algn="just" fontAlgn="base">
              <a:lnSpc>
                <a:spcPct val="80000"/>
              </a:lnSpc>
              <a:spcBef>
                <a:spcPct val="20000"/>
              </a:spcBef>
              <a:spcAft>
                <a:spcPct val="0"/>
              </a:spcAft>
              <a:buClrTx/>
              <a:buFont typeface="Calibri" panose="020F0502020204030204" pitchFamily="34" charset="0"/>
              <a:buAutoNum type="arabicPeriod"/>
            </a:pPr>
            <a:endPar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Se puede interponer solo una vez. </a:t>
            </a:r>
          </a:p>
          <a:p>
            <a:pPr lvl="0" algn="just" fontAlgn="base">
              <a:lnSpc>
                <a:spcPct val="80000"/>
              </a:lnSpc>
              <a:spcBef>
                <a:spcPct val="20000"/>
              </a:spcBef>
              <a:spcAft>
                <a:spcPct val="0"/>
              </a:spcAft>
              <a:buClrTx/>
              <a:buFont typeface="Calibri" panose="020F0502020204030204" pitchFamily="34" charset="0"/>
              <a:buAutoNum type="arabicPeriod"/>
            </a:pPr>
            <a:endPar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Calibri" panose="020F0502020204030204" pitchFamily="34" charset="0"/>
              <a:buAutoNum type="arabicPeriod"/>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Puede ser ejercida sin ninguna formalidad o autenticación. Podrá ser entablada verbalmente. </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3097906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826484"/>
          </a:xfrm>
          <a:prstGeom prst="rect">
            <a:avLst/>
          </a:prstGeom>
          <a:noFill/>
        </p:spPr>
        <p:txBody>
          <a:bodyPr wrap="square">
            <a:spAutoFit/>
          </a:bodyPr>
          <a:lstStyle/>
          <a:p>
            <a:pPr lvl="0" algn="just" fontAlgn="base">
              <a:spcBef>
                <a:spcPct val="20000"/>
              </a:spcBef>
              <a:spcAft>
                <a:spcPct val="0"/>
              </a:spcAft>
              <a:buClrTx/>
            </a:pPr>
            <a:r>
              <a:rPr lang="es-CO" altLang="es-CO" sz="32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Habeas Corpus: Art. 30 y Ley 1095 de 2006 </a:t>
            </a: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buFont typeface="Arial" panose="020B0604020202020204" pitchFamily="34" charset="0"/>
              <a:buChar char="•"/>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Tramite: </a:t>
            </a:r>
          </a:p>
          <a:p>
            <a:pPr lvl="0" fontAlgn="base">
              <a:lnSpc>
                <a:spcPct val="80000"/>
              </a:lnSpc>
              <a:spcBef>
                <a:spcPct val="20000"/>
              </a:spcBef>
              <a:spcAft>
                <a:spcPct val="0"/>
              </a:spcAft>
              <a:buClrTx/>
              <a:buFont typeface="Arial" panose="020B060402020202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pPr>
            <a:r>
              <a:rPr lang="es-CO" altLang="es-CO" sz="20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1. Petición:</a:t>
            </a: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La petición de Hábeas Corpus deberá contener:</a:t>
            </a:r>
          </a:p>
          <a:p>
            <a:pPr lvl="0"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-El nombre de la persona en cuyo favor se instaura la acción.</a:t>
            </a:r>
          </a:p>
          <a:p>
            <a:pPr lvl="0" algn="just" fontAlgn="base">
              <a:lnSpc>
                <a:spcPct val="80000"/>
              </a:lnSpc>
              <a:spcBef>
                <a:spcPct val="20000"/>
              </a:spcBef>
              <a:spcAft>
                <a:spcPct val="0"/>
              </a:spcAft>
              <a:buClrTx/>
              <a:buFont typeface="Calibri" panose="020F050202020403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-Las razones por las cuales se considera que la privación de su libertad es ilegal o arbitraria.</a:t>
            </a:r>
          </a:p>
          <a:p>
            <a:pPr lvl="0" algn="just" fontAlgn="base">
              <a:lnSpc>
                <a:spcPct val="80000"/>
              </a:lnSpc>
              <a:spcBef>
                <a:spcPct val="20000"/>
              </a:spcBef>
              <a:spcAft>
                <a:spcPct val="0"/>
              </a:spcAft>
              <a:buClrTx/>
              <a:buFont typeface="Calibri" panose="020F050202020403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fecha de reclusión y el lugar donde se encuentra la persona privada de la libertad.</a:t>
            </a:r>
          </a:p>
          <a:p>
            <a:pPr lvl="0" algn="just" fontAlgn="base">
              <a:lnSpc>
                <a:spcPct val="80000"/>
              </a:lnSpc>
              <a:spcBef>
                <a:spcPct val="20000"/>
              </a:spcBef>
              <a:spcAft>
                <a:spcPct val="0"/>
              </a:spcAft>
              <a:buClrTx/>
              <a:buFont typeface="Calibri" panose="020F050202020403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-Si se conoce el nombre y cargo del funcionario que ha ordenado la privación de la libertad.</a:t>
            </a:r>
          </a:p>
          <a:p>
            <a:pPr lvl="0" algn="just" fontAlgn="base">
              <a:lnSpc>
                <a:spcPct val="80000"/>
              </a:lnSpc>
              <a:spcBef>
                <a:spcPct val="20000"/>
              </a:spcBef>
              <a:spcAft>
                <a:spcPct val="0"/>
              </a:spcAft>
              <a:buClrTx/>
              <a:buFont typeface="Calibri" panose="020F050202020403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-El nombre, documento de identidad y lugar de residencia del solicitante. </a:t>
            </a:r>
          </a:p>
          <a:p>
            <a:pPr lvl="0" algn="just" fontAlgn="base">
              <a:lnSpc>
                <a:spcPct val="80000"/>
              </a:lnSpc>
              <a:spcBef>
                <a:spcPct val="20000"/>
              </a:spcBef>
              <a:spcAft>
                <a:spcPct val="0"/>
              </a:spcAft>
              <a:buClrTx/>
              <a:buFont typeface="Calibri" panose="020F050202020403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afirmación, bajo la gravedad del juramento de que ningún otro juez ha asumido el conocimiento de la solicitud de Hábeas Corpus o decidido sobre la misma.</a:t>
            </a:r>
          </a:p>
          <a:p>
            <a:pPr lvl="0" algn="just" fontAlgn="base">
              <a:spcBef>
                <a:spcPct val="20000"/>
              </a:spcBef>
              <a:spcAft>
                <a:spcPct val="0"/>
              </a:spcAft>
              <a:buClrTx/>
            </a:pPr>
            <a:endParaRPr lang="es-ES" altLang="es-CO" sz="18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267056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272213"/>
          </a:xfrm>
          <a:prstGeom prst="rect">
            <a:avLst/>
          </a:prstGeom>
          <a:noFill/>
        </p:spPr>
        <p:txBody>
          <a:bodyPr wrap="square">
            <a:spAutoFit/>
          </a:bodyPr>
          <a:lstStyle/>
          <a:p>
            <a:pPr lvl="0" algn="just" fontAlgn="base">
              <a:spcBef>
                <a:spcPct val="20000"/>
              </a:spcBef>
              <a:spcAft>
                <a:spcPct val="0"/>
              </a:spcAft>
              <a:buClrTx/>
            </a:pPr>
            <a:r>
              <a:rPr lang="es-CO" altLang="es-CO" sz="32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Habeas Corpus: Art. 30 y Ley 1095 de 2006 </a:t>
            </a:r>
            <a:r>
              <a:rPr lang="es-CO" altLang="es-CO" sz="3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 </a:t>
            </a:r>
            <a:endParaRPr lang="es-CO" altLang="es-CO" sz="800" b="1" kern="1200" dirty="0">
              <a:solidFill>
                <a:schemeClr val="bg2"/>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80000"/>
              </a:lnSpc>
              <a:spcBef>
                <a:spcPct val="20000"/>
              </a:spcBef>
              <a:spcAft>
                <a:spcPct val="0"/>
              </a:spcAft>
              <a:buClrTx/>
              <a:buFont typeface="Arial" panose="020B0604020202020204" pitchFamily="34" charset="0"/>
              <a:buChar char="•"/>
            </a:pPr>
            <a:r>
              <a:rPr lang="es-CO" altLang="es-CO" sz="2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Tramite: </a:t>
            </a:r>
          </a:p>
          <a:p>
            <a:pPr lvl="0" fontAlgn="base">
              <a:lnSpc>
                <a:spcPct val="80000"/>
              </a:lnSpc>
              <a:spcBef>
                <a:spcPct val="20000"/>
              </a:spcBef>
              <a:spcAft>
                <a:spcPct val="0"/>
              </a:spcAft>
              <a:buClrTx/>
              <a:buFont typeface="Arial" panose="020B0604020202020204" pitchFamily="34" charset="0"/>
              <a:buChar char="•"/>
            </a:pPr>
            <a:endParaRPr lang="es-CO" altLang="es-CO" sz="2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2. Presentada la solicitud el juez procederá a: </a:t>
            </a:r>
          </a:p>
          <a:p>
            <a:pPr lvl="0" algn="just" fontAlgn="base">
              <a:lnSpc>
                <a:spcPct val="80000"/>
              </a:lnSpc>
              <a:spcBef>
                <a:spcPct val="20000"/>
              </a:spcBef>
              <a:spcAft>
                <a:spcPct val="0"/>
              </a:spcAft>
              <a:buClrTx/>
            </a:pPr>
            <a:endPar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Realizar inspección a las diligencias o expedientes.  </a:t>
            </a:r>
          </a:p>
          <a:p>
            <a:pPr lvl="0" algn="just" fontAlgn="base">
              <a:lnSpc>
                <a:spcPct val="80000"/>
              </a:lnSpc>
              <a:spcBef>
                <a:spcPct val="20000"/>
              </a:spcBef>
              <a:spcAft>
                <a:spcPct val="0"/>
              </a:spcAft>
              <a:buClrTx/>
              <a:buFont typeface="Arial" panose="020B0604020202020204" pitchFamily="34" charset="0"/>
              <a:buChar char="•"/>
            </a:pPr>
            <a:endPar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Solicitar información al director del centro de reclusión, y de las autoridades que considere pertinentes, sobre todo lo concerniente a la privación de la libertad. </a:t>
            </a:r>
          </a:p>
          <a:p>
            <a:pPr lvl="0" algn="just" fontAlgn="base">
              <a:lnSpc>
                <a:spcPct val="80000"/>
              </a:lnSpc>
              <a:spcBef>
                <a:spcPct val="20000"/>
              </a:spcBef>
              <a:spcAft>
                <a:spcPct val="0"/>
              </a:spcAft>
              <a:buClrTx/>
              <a:buFont typeface="Arial" panose="020B0604020202020204" pitchFamily="34" charset="0"/>
              <a:buChar char="•"/>
            </a:pPr>
            <a:endPar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80000"/>
              </a:lnSpc>
              <a:spcBef>
                <a:spcPct val="20000"/>
              </a:spcBef>
              <a:spcAft>
                <a:spcPct val="0"/>
              </a:spcAft>
              <a:buClrTx/>
              <a:buFont typeface="Arial" panose="020B0604020202020204" pitchFamily="34" charset="0"/>
              <a:buChar char="•"/>
            </a:pPr>
            <a:r>
              <a:rPr lang="es-CO"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Entrevistarse con la persona en cuyo favor se instaura la acción de Hábeas Corpus para verificar los hechos consignados en la petición.</a:t>
            </a:r>
            <a:endParaRPr lang="es-ES" altLang="es-CO" sz="22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73565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6764929"/>
          </a:xfrm>
          <a:prstGeom prst="rect">
            <a:avLst/>
          </a:prstGeom>
          <a:noFill/>
        </p:spPr>
        <p:txBody>
          <a:bodyPr wrap="square">
            <a:spAutoFit/>
          </a:bodyPr>
          <a:lstStyle/>
          <a:p>
            <a:pPr lvl="0" algn="just" fontAlgn="base">
              <a:spcBef>
                <a:spcPct val="20000"/>
              </a:spcBef>
              <a:spcAft>
                <a:spcPct val="0"/>
              </a:spcAft>
              <a:buClrTx/>
            </a:pPr>
            <a:r>
              <a:rPr lang="es-CO" altLang="es-CO" sz="3200" b="1" kern="1200" dirty="0">
                <a:solidFill>
                  <a:schemeClr val="bg2"/>
                </a:solidFill>
                <a:latin typeface="+mj-lt"/>
                <a:ea typeface="MS PGothic" panose="020B0600070205080204" pitchFamily="34" charset="-128"/>
                <a:cs typeface="+mn-cs"/>
              </a:rPr>
              <a:t>Habeas Corpus: Art. 30 y Ley 1095 de 2006 </a:t>
            </a:r>
            <a:r>
              <a:rPr lang="es-CO" altLang="es-CO" sz="3000" b="1" kern="1200" dirty="0">
                <a:solidFill>
                  <a:schemeClr val="bg2"/>
                </a:solidFill>
                <a:latin typeface="+mj-lt"/>
                <a:ea typeface="MS PGothic" panose="020B0600070205080204" pitchFamily="34" charset="-128"/>
                <a:cs typeface="Arial" panose="020B0604020202020204" pitchFamily="34" charset="0"/>
              </a:rPr>
              <a:t> </a:t>
            </a:r>
            <a:endParaRPr lang="es-CO" altLang="es-CO" sz="800" b="1" kern="1200" dirty="0">
              <a:solidFill>
                <a:schemeClr val="bg2"/>
              </a:solidFill>
              <a:latin typeface="+mj-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mj-lt"/>
              <a:ea typeface="MS PGothic" panose="020B0600070205080204" pitchFamily="34" charset="-128"/>
              <a:cs typeface="+mn-cs"/>
            </a:endParaRPr>
          </a:p>
          <a:p>
            <a:pPr lvl="0" fontAlgn="base">
              <a:lnSpc>
                <a:spcPct val="80000"/>
              </a:lnSpc>
              <a:spcBef>
                <a:spcPct val="20000"/>
              </a:spcBef>
              <a:spcAft>
                <a:spcPct val="0"/>
              </a:spcAft>
              <a:buClrTx/>
              <a:buFont typeface="Arial" panose="020B0604020202020204" pitchFamily="34" charset="0"/>
              <a:buChar char="•"/>
            </a:pPr>
            <a:r>
              <a:rPr lang="es-CO" altLang="es-CO" sz="2400" b="1" kern="1200" dirty="0">
                <a:solidFill>
                  <a:prstClr val="black"/>
                </a:solidFill>
                <a:latin typeface="+mj-lt"/>
                <a:ea typeface="MS PGothic" panose="020B0600070205080204" pitchFamily="34" charset="-128"/>
                <a:cs typeface="+mn-cs"/>
              </a:rPr>
              <a:t>Tramite: </a:t>
            </a:r>
          </a:p>
          <a:p>
            <a:pPr lvl="0" fontAlgn="base">
              <a:lnSpc>
                <a:spcPct val="80000"/>
              </a:lnSpc>
              <a:spcBef>
                <a:spcPct val="20000"/>
              </a:spcBef>
              <a:spcAft>
                <a:spcPct val="0"/>
              </a:spcAft>
              <a:buClrTx/>
              <a:buFont typeface="Arial" panose="020B0604020202020204" pitchFamily="34" charset="0"/>
              <a:buChar char="•"/>
            </a:pPr>
            <a:endParaRPr lang="es-CO" altLang="es-CO" sz="2000" kern="1200" dirty="0">
              <a:solidFill>
                <a:prstClr val="black"/>
              </a:solidFill>
              <a:latin typeface="+mj-lt"/>
              <a:ea typeface="MS PGothic" panose="020B0600070205080204" pitchFamily="34" charset="-128"/>
              <a:cs typeface="+mn-cs"/>
            </a:endParaRPr>
          </a:p>
          <a:p>
            <a:pPr lvl="0" algn="just" fontAlgn="base">
              <a:lnSpc>
                <a:spcPct val="80000"/>
              </a:lnSpc>
              <a:spcBef>
                <a:spcPct val="20000"/>
              </a:spcBef>
              <a:spcAft>
                <a:spcPct val="0"/>
              </a:spcAft>
              <a:buClrTx/>
            </a:pPr>
            <a:r>
              <a:rPr lang="es-CO" altLang="es-CO" sz="2200" b="1" kern="1200" dirty="0">
                <a:solidFill>
                  <a:prstClr val="black"/>
                </a:solidFill>
                <a:latin typeface="+mj-lt"/>
                <a:ea typeface="MS PGothic" panose="020B0600070205080204" pitchFamily="34" charset="-128"/>
                <a:cs typeface="+mn-cs"/>
              </a:rPr>
              <a:t>3. Decisión: </a:t>
            </a:r>
            <a:r>
              <a:rPr lang="es-CO" altLang="es-CO" sz="2200" kern="1200" dirty="0">
                <a:solidFill>
                  <a:prstClr val="black"/>
                </a:solidFill>
                <a:latin typeface="+mj-lt"/>
                <a:ea typeface="MS PGothic" panose="020B0600070205080204" pitchFamily="34" charset="-128"/>
                <a:cs typeface="+mn-cs"/>
              </a:rPr>
              <a:t>Demostrada la violación de las garantías constitucionales o legales, el juez ordenará inmediatamente la liberación de la persona privada de la libertad, por auto interlocutorio contra el cual no procede recurso alguno.</a:t>
            </a:r>
          </a:p>
          <a:p>
            <a:pPr lvl="0" algn="just" fontAlgn="base">
              <a:lnSpc>
                <a:spcPct val="80000"/>
              </a:lnSpc>
              <a:spcBef>
                <a:spcPct val="20000"/>
              </a:spcBef>
              <a:spcAft>
                <a:spcPct val="0"/>
              </a:spcAft>
              <a:buClrTx/>
            </a:pPr>
            <a:r>
              <a:rPr lang="es-CO" altLang="es-CO" sz="2200" kern="1200" dirty="0">
                <a:solidFill>
                  <a:prstClr val="black"/>
                </a:solidFill>
                <a:latin typeface="+mj-lt"/>
                <a:ea typeface="MS PGothic" panose="020B0600070205080204" pitchFamily="34" charset="-128"/>
                <a:cs typeface="+mn-cs"/>
              </a:rPr>
              <a:t> </a:t>
            </a:r>
          </a:p>
          <a:p>
            <a:pPr lvl="0" algn="just" fontAlgn="base">
              <a:lnSpc>
                <a:spcPct val="80000"/>
              </a:lnSpc>
              <a:spcBef>
                <a:spcPct val="20000"/>
              </a:spcBef>
              <a:spcAft>
                <a:spcPct val="0"/>
              </a:spcAft>
              <a:buClrTx/>
            </a:pPr>
            <a:r>
              <a:rPr lang="es-CO" altLang="es-CO" sz="2200" b="1" kern="1200" dirty="0">
                <a:solidFill>
                  <a:prstClr val="black"/>
                </a:solidFill>
                <a:latin typeface="+mj-lt"/>
                <a:ea typeface="MS PGothic" panose="020B0600070205080204" pitchFamily="34" charset="-128"/>
                <a:cs typeface="+mn-cs"/>
              </a:rPr>
              <a:t>4. Impugnación: </a:t>
            </a:r>
            <a:r>
              <a:rPr lang="es-CO" altLang="es-CO" sz="2200" kern="1200" dirty="0">
                <a:solidFill>
                  <a:prstClr val="black"/>
                </a:solidFill>
                <a:latin typeface="+mj-lt"/>
                <a:ea typeface="MS PGothic" panose="020B0600070205080204" pitchFamily="34" charset="-128"/>
                <a:cs typeface="+mn-cs"/>
              </a:rPr>
              <a:t>La providencia que niegue el Hábeas Corpus podrá ser impugnada, dentro de los 3 días calendario siguientes a la notificación. </a:t>
            </a:r>
          </a:p>
          <a:p>
            <a:pPr lvl="0" algn="just" fontAlgn="base">
              <a:lnSpc>
                <a:spcPct val="80000"/>
              </a:lnSpc>
              <a:spcBef>
                <a:spcPct val="20000"/>
              </a:spcBef>
              <a:spcAft>
                <a:spcPct val="0"/>
              </a:spcAft>
              <a:buClrTx/>
            </a:pPr>
            <a:endParaRPr lang="es-CO" altLang="es-CO" sz="2200" kern="1200" dirty="0">
              <a:solidFill>
                <a:prstClr val="black"/>
              </a:solidFill>
              <a:latin typeface="+mj-lt"/>
              <a:ea typeface="MS PGothic" panose="020B0600070205080204" pitchFamily="34" charset="-128"/>
              <a:cs typeface="+mn-cs"/>
            </a:endParaRPr>
          </a:p>
          <a:p>
            <a:pPr lvl="0" algn="just" fontAlgn="base">
              <a:lnSpc>
                <a:spcPct val="80000"/>
              </a:lnSpc>
              <a:spcBef>
                <a:spcPct val="20000"/>
              </a:spcBef>
              <a:spcAft>
                <a:spcPct val="0"/>
              </a:spcAft>
              <a:buClrTx/>
            </a:pPr>
            <a:r>
              <a:rPr lang="es-CO" altLang="es-CO" sz="2200" kern="1200" dirty="0">
                <a:solidFill>
                  <a:prstClr val="black"/>
                </a:solidFill>
                <a:latin typeface="+mj-lt"/>
                <a:ea typeface="MS PGothic" panose="020B0600070205080204" pitchFamily="34" charset="-128"/>
                <a:cs typeface="+mn-cs"/>
              </a:rPr>
              <a:t>Presentada la impugnación, el juez remitirá las diligencias dentro de las siguientes 24 horas al superior jerárquico correspondiente, quien deberá fallar dentro de los 3 días hábiles siguientes.</a:t>
            </a:r>
          </a:p>
          <a:p>
            <a:pPr lvl="0" algn="just" fontAlgn="base">
              <a:lnSpc>
                <a:spcPct val="80000"/>
              </a:lnSpc>
              <a:spcBef>
                <a:spcPct val="20000"/>
              </a:spcBef>
              <a:spcAft>
                <a:spcPct val="0"/>
              </a:spcAft>
              <a:buClrTx/>
            </a:pPr>
            <a:endParaRPr lang="es-MX" altLang="es-CO" sz="2200" kern="1200" dirty="0">
              <a:solidFill>
                <a:prstClr val="black"/>
              </a:solidFill>
              <a:latin typeface="+mj-lt"/>
              <a:ea typeface="MS PGothic" panose="020B0600070205080204" pitchFamily="34" charset="-128"/>
              <a:cs typeface="+mn-cs"/>
            </a:endParaRPr>
          </a:p>
          <a:p>
            <a:pPr lvl="0" algn="just" fontAlgn="base">
              <a:lnSpc>
                <a:spcPct val="80000"/>
              </a:lnSpc>
              <a:spcBef>
                <a:spcPct val="20000"/>
              </a:spcBef>
              <a:spcAft>
                <a:spcPct val="0"/>
              </a:spcAft>
              <a:buClrTx/>
              <a:defRPr/>
            </a:pPr>
            <a:r>
              <a:rPr lang="es-CO" altLang="es-ES_tradnl" sz="2200" kern="1200" dirty="0">
                <a:solidFill>
                  <a:prstClr val="black"/>
                </a:solidFill>
                <a:latin typeface="+mj-lt"/>
                <a:ea typeface="MS PGothic" panose="020B0600070205080204" pitchFamily="34" charset="-128"/>
                <a:cs typeface="+mn-cs"/>
              </a:rPr>
              <a:t>La decisión de habeas corpus tan solo puede ser impugnada si ha resultado contraria al accionante. “el habeas corpus es un derecho de la persona y no una garantía en favor de las instituciones”.</a:t>
            </a:r>
          </a:p>
          <a:p>
            <a:pPr lvl="0" algn="just" fontAlgn="base">
              <a:lnSpc>
                <a:spcPct val="80000"/>
              </a:lnSpc>
              <a:spcBef>
                <a:spcPct val="20000"/>
              </a:spcBef>
              <a:spcAft>
                <a:spcPct val="0"/>
              </a:spcAft>
              <a:buClrTx/>
            </a:pPr>
            <a:r>
              <a:rPr lang="es-MX" altLang="es-CO" sz="2200" kern="1200" dirty="0">
                <a:solidFill>
                  <a:prstClr val="black"/>
                </a:solidFill>
                <a:latin typeface="Calibri"/>
                <a:ea typeface="MS PGothic" panose="020B0600070205080204" pitchFamily="34" charset="-128"/>
                <a:cs typeface="+mn-cs"/>
              </a:rPr>
              <a:t>	</a:t>
            </a:r>
            <a:endParaRPr lang="es-CO" altLang="es-CO" sz="22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41488364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4185761"/>
          </a:xfrm>
          <a:prstGeom prst="rect">
            <a:avLst/>
          </a:prstGeom>
          <a:noFill/>
        </p:spPr>
        <p:txBody>
          <a:bodyPr wrap="square">
            <a:spAutoFit/>
          </a:bodyPr>
          <a:lstStyle/>
          <a:p>
            <a:pPr lvl="0" algn="just" fontAlgn="base">
              <a:spcBef>
                <a:spcPct val="20000"/>
              </a:spcBef>
              <a:spcAft>
                <a:spcPct val="0"/>
              </a:spcAft>
              <a:buClrTx/>
            </a:pPr>
            <a:r>
              <a:rPr lang="es-CO" altLang="es-CO" sz="3200" b="1" kern="1200" dirty="0">
                <a:solidFill>
                  <a:schemeClr val="bg2"/>
                </a:solidFill>
                <a:latin typeface="+mn-lt"/>
                <a:ea typeface="MS PGothic" panose="020B0600070205080204" pitchFamily="34" charset="-128"/>
                <a:cs typeface="+mn-cs"/>
              </a:rPr>
              <a:t>Habeas Corpus: Art. 30 y Ley 1095 de 2006 </a:t>
            </a:r>
            <a:r>
              <a:rPr lang="es-CO" altLang="es-CO" sz="3000" b="1" kern="1200" dirty="0">
                <a:solidFill>
                  <a:schemeClr val="bg2"/>
                </a:solidFill>
                <a:latin typeface="+mn-lt"/>
                <a:ea typeface="MS PGothic" panose="020B0600070205080204" pitchFamily="34" charset="-128"/>
                <a:cs typeface="Arial" panose="020B0604020202020204" pitchFamily="34" charset="0"/>
              </a:rPr>
              <a:t> </a:t>
            </a:r>
            <a:endParaRPr lang="es-CO" altLang="es-CO" sz="800" b="1" kern="1200" dirty="0">
              <a:solidFill>
                <a:schemeClr val="bg2"/>
              </a:solidFill>
              <a:latin typeface="+mn-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algn="ctr" eaLnBrk="0" fontAlgn="base" hangingPunct="0">
              <a:spcBef>
                <a:spcPct val="20000"/>
              </a:spcBef>
              <a:spcAft>
                <a:spcPct val="0"/>
              </a:spcAft>
              <a:buClrTx/>
              <a:defRPr/>
            </a:pPr>
            <a:r>
              <a:rPr lang="es-MX" sz="2800" b="1" kern="1200" dirty="0">
                <a:solidFill>
                  <a:srgbClr val="333333"/>
                </a:solidFill>
                <a:latin typeface="Arial" panose="020B0604020202020204" pitchFamily="34" charset="0"/>
                <a:ea typeface="MS PGothic" panose="020B0600070205080204" pitchFamily="34" charset="-128"/>
                <a:cs typeface="+mn-cs"/>
              </a:rPr>
              <a:t>Código Penal</a:t>
            </a:r>
            <a:br>
              <a:rPr lang="es-MX" sz="2800" b="1" kern="1200" dirty="0">
                <a:solidFill>
                  <a:srgbClr val="333333"/>
                </a:solidFill>
                <a:latin typeface="Arial" panose="020B0604020202020204" pitchFamily="34" charset="0"/>
                <a:ea typeface="MS PGothic" panose="020B0600070205080204" pitchFamily="34" charset="-128"/>
                <a:cs typeface="+mn-cs"/>
              </a:rPr>
            </a:br>
            <a:r>
              <a:rPr lang="es-MX" sz="2800" b="1" kern="1200" dirty="0">
                <a:solidFill>
                  <a:srgbClr val="333333"/>
                </a:solidFill>
                <a:latin typeface="Arial" panose="020B0604020202020204" pitchFamily="34" charset="0"/>
                <a:ea typeface="MS PGothic" panose="020B0600070205080204" pitchFamily="34" charset="-128"/>
                <a:cs typeface="+mn-cs"/>
              </a:rPr>
              <a:t>Artículo 177. Desconocimiento de hábeas corpus</a:t>
            </a:r>
          </a:p>
          <a:p>
            <a:pPr marL="342900" lvl="0" indent="-342900" eaLnBrk="0" fontAlgn="base" hangingPunct="0">
              <a:spcBef>
                <a:spcPct val="20000"/>
              </a:spcBef>
              <a:spcAft>
                <a:spcPct val="0"/>
              </a:spcAft>
              <a:buClrTx/>
              <a:buFont typeface="Arial" panose="020B0604020202020204" pitchFamily="34" charset="0"/>
              <a:buChar char="•"/>
              <a:defRPr/>
            </a:pPr>
            <a:endParaRPr lang="es-MX" sz="2000" kern="1200" dirty="0">
              <a:solidFill>
                <a:srgbClr val="333333"/>
              </a:solidFill>
              <a:latin typeface="Arial" panose="020B0604020202020204" pitchFamily="34" charset="0"/>
              <a:ea typeface="MS PGothic" panose="020B0600070205080204" pitchFamily="34" charset="-128"/>
              <a:cs typeface="+mn-cs"/>
            </a:endParaRPr>
          </a:p>
          <a:p>
            <a:pPr marL="342900" lvl="0" indent="-342900" eaLnBrk="0" fontAlgn="base" hangingPunct="0">
              <a:spcBef>
                <a:spcPct val="20000"/>
              </a:spcBef>
              <a:spcAft>
                <a:spcPct val="0"/>
              </a:spcAft>
              <a:buClrTx/>
              <a:buFont typeface="Arial" panose="020B0604020202020204" pitchFamily="34" charset="0"/>
              <a:buChar char="•"/>
              <a:defRPr/>
            </a:pPr>
            <a:r>
              <a:rPr lang="es-MX" sz="2000" kern="1200" dirty="0">
                <a:solidFill>
                  <a:srgbClr val="333333"/>
                </a:solidFill>
                <a:latin typeface="Arial" panose="020B0604020202020204" pitchFamily="34" charset="0"/>
                <a:ea typeface="MS PGothic" panose="020B0600070205080204" pitchFamily="34" charset="-128"/>
                <a:cs typeface="+mn-cs"/>
              </a:rPr>
              <a:t>El juez que no tramite o decida dentro de los términos legales una petición de habeas corpus o por cualquier medio obstaculice su tramitación, incurrirá en prisión de treinta y dos (32) meses a noventa (90) meses y pérdida del empleo o cargo público.</a:t>
            </a:r>
            <a:endParaRPr lang="es-CO" altLang="es-ES_tradnl" sz="2000" kern="1200" dirty="0">
              <a:solidFill>
                <a:prstClr val="black"/>
              </a:solidFill>
              <a:latin typeface="Calibri"/>
              <a:ea typeface="MS PGothic" panose="020B0600070205080204" pitchFamily="34" charset="-128"/>
              <a:cs typeface="+mn-cs"/>
            </a:endParaRPr>
          </a:p>
          <a:p>
            <a:pPr lvl="0" algn="just" fontAlgn="base">
              <a:lnSpc>
                <a:spcPct val="80000"/>
              </a:lnSpc>
              <a:spcBef>
                <a:spcPct val="20000"/>
              </a:spcBef>
              <a:spcAft>
                <a:spcPct val="0"/>
              </a:spcAft>
              <a:buClrTx/>
            </a:pPr>
            <a:r>
              <a:rPr lang="es-MX" altLang="es-CO" sz="2200" kern="1200" dirty="0">
                <a:solidFill>
                  <a:prstClr val="black"/>
                </a:solidFill>
                <a:latin typeface="Calibri"/>
                <a:ea typeface="MS PGothic" panose="020B0600070205080204" pitchFamily="34" charset="-128"/>
                <a:cs typeface="+mn-cs"/>
              </a:rPr>
              <a:t>	</a:t>
            </a:r>
            <a:endParaRPr lang="es-CO" altLang="es-CO" sz="22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9048581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917B5E42-ADBA-02E1-DA32-A4A5C9C608BC}"/>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98A60326-5C43-DEED-37AF-7278BBEF2B3B}"/>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88C88DFC-D377-7DF7-9FFD-F4882AA382FB}"/>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18CFAF6C-74EC-E070-2658-5DB4AE823474}"/>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4FB41650-B8EF-DC5A-60E5-8509C7821BDB}"/>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9CC7A9F3-884D-082F-9EDA-03285811954D}"/>
              </a:ext>
            </a:extLst>
          </p:cNvPr>
          <p:cNvSpPr txBox="1"/>
          <p:nvPr/>
        </p:nvSpPr>
        <p:spPr>
          <a:xfrm>
            <a:off x="674995" y="183326"/>
            <a:ext cx="10342896" cy="6364819"/>
          </a:xfrm>
          <a:prstGeom prst="rect">
            <a:avLst/>
          </a:prstGeom>
          <a:noFill/>
        </p:spPr>
        <p:txBody>
          <a:bodyPr wrap="square">
            <a:spAutoFit/>
          </a:bodyPr>
          <a:lstStyle/>
          <a:p>
            <a:pPr lvl="0" algn="ctr" fontAlgn="base">
              <a:spcBef>
                <a:spcPct val="20000"/>
              </a:spcBef>
              <a:spcAft>
                <a:spcPct val="0"/>
              </a:spcAft>
              <a:buClrTx/>
            </a:pPr>
            <a:r>
              <a:rPr lang="es-CO" altLang="es-CO" sz="3200" b="1" kern="1200" dirty="0">
                <a:solidFill>
                  <a:schemeClr val="bg2"/>
                </a:solidFill>
                <a:latin typeface="+mn-lt"/>
                <a:ea typeface="MS PGothic" panose="020B0600070205080204" pitchFamily="34" charset="-128"/>
                <a:cs typeface="+mn-cs"/>
              </a:rPr>
              <a:t>PREGUNTAS</a:t>
            </a:r>
            <a:endParaRPr lang="es-CO" altLang="es-CO" sz="800" b="1" kern="1200" dirty="0">
              <a:solidFill>
                <a:schemeClr val="bg2"/>
              </a:solidFill>
              <a:latin typeface="+mn-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algn="just" eaLnBrk="0" fontAlgn="base" hangingPunct="0">
              <a:spcBef>
                <a:spcPct val="20000"/>
              </a:spcBef>
              <a:spcAft>
                <a:spcPct val="0"/>
              </a:spcAft>
              <a:buClrTx/>
              <a:defRPr/>
            </a:pPr>
            <a:r>
              <a:rPr lang="es-MX" sz="3600" dirty="0"/>
              <a:t>1. En la Cárcel Modelo de Bogotá se presenta un hacinamiento del 250%. Los internos denuncian falta de agua potable, alimentación insuficiente y ausencia de atención médica. Una epidemia de tuberculosis se expande entre los reclusos. Además, un recluso enfermo solicita traslado a un hospital porque su vida corre peligro y su familia nos contactó como abogados para acompañar la defensa de sus derechos.</a:t>
            </a:r>
            <a:endParaRPr lang="es-MX" altLang="es-CO" sz="1800" dirty="0"/>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10415198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F94DEF2F-AD61-E0FF-2113-18EBE0A1C019}"/>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C75A6119-F6D3-EBE6-3953-66961AD31F5F}"/>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B5576F7F-B1FA-3C7F-B190-350972C589A7}"/>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B6451EC8-632A-7AA4-36FB-F48E86BE71B9}"/>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5C653AAB-4797-539B-B5A3-7173FF54615C}"/>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E5BC27AF-3A53-76F8-D482-80C477A3A09B}"/>
              </a:ext>
            </a:extLst>
          </p:cNvPr>
          <p:cNvSpPr txBox="1"/>
          <p:nvPr/>
        </p:nvSpPr>
        <p:spPr>
          <a:xfrm>
            <a:off x="674995" y="183326"/>
            <a:ext cx="10342896" cy="5146024"/>
          </a:xfrm>
          <a:prstGeom prst="rect">
            <a:avLst/>
          </a:prstGeom>
          <a:noFill/>
        </p:spPr>
        <p:txBody>
          <a:bodyPr wrap="square">
            <a:spAutoFit/>
          </a:bodyPr>
          <a:lstStyle/>
          <a:p>
            <a:pPr lvl="0" algn="ctr" fontAlgn="base">
              <a:spcBef>
                <a:spcPct val="20000"/>
              </a:spcBef>
              <a:spcAft>
                <a:spcPct val="0"/>
              </a:spcAft>
              <a:buClrTx/>
            </a:pPr>
            <a:r>
              <a:rPr lang="es-CO" altLang="es-CO" sz="3200" b="1" kern="1200" dirty="0">
                <a:solidFill>
                  <a:schemeClr val="bg2"/>
                </a:solidFill>
                <a:latin typeface="+mn-lt"/>
                <a:ea typeface="MS PGothic" panose="020B0600070205080204" pitchFamily="34" charset="-128"/>
                <a:cs typeface="+mn-cs"/>
              </a:rPr>
              <a:t>PREGUNTAS</a:t>
            </a:r>
            <a:endParaRPr lang="es-CO" altLang="es-CO" sz="800" b="1" kern="1200" dirty="0">
              <a:solidFill>
                <a:schemeClr val="bg2"/>
              </a:solidFill>
              <a:latin typeface="+mn-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algn="just">
              <a:buNone/>
            </a:pPr>
            <a:r>
              <a:rPr lang="es-MX" sz="3600" dirty="0"/>
              <a:t>1.1 El mecanismo idóneo para exigir protección inmediata al recluso enfermo es:</a:t>
            </a:r>
          </a:p>
          <a:p>
            <a:pPr algn="just">
              <a:buNone/>
            </a:pPr>
            <a:endParaRPr lang="es-MX" sz="3600" dirty="0"/>
          </a:p>
          <a:p>
            <a:r>
              <a:rPr lang="es-MX" sz="3600" dirty="0">
                <a:solidFill>
                  <a:srgbClr val="FF0000"/>
                </a:solidFill>
              </a:rPr>
              <a:t>A) Acción de tutela.</a:t>
            </a:r>
            <a:br>
              <a:rPr lang="es-MX" sz="3600" dirty="0"/>
            </a:br>
            <a:r>
              <a:rPr lang="es-MX" sz="3600" dirty="0"/>
              <a:t>B) Acción de grupo.</a:t>
            </a:r>
            <a:br>
              <a:rPr lang="es-MX" sz="3600" dirty="0"/>
            </a:br>
            <a:r>
              <a:rPr lang="es-MX" sz="3600" dirty="0"/>
              <a:t>C) Acción popular.</a:t>
            </a:r>
            <a:br>
              <a:rPr lang="es-MX" sz="3600" dirty="0"/>
            </a:br>
            <a:r>
              <a:rPr lang="es-MX" sz="3600" dirty="0"/>
              <a:t>D) Hábeas corpus.</a:t>
            </a:r>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5694315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3D60F219-B324-4D72-D5D7-21BA8DE6F209}"/>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4E38E7EC-EFD3-82C5-2072-06BBEF061743}"/>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09B5F99A-502E-8A00-2AD3-4E24F82CBAD1}"/>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C24A306A-33F2-B32D-E225-54A50F24BDEF}"/>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0FAB3DFB-3D03-C2B4-667D-921ABC17C2A5}"/>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13D44E2F-FE42-92BD-87F0-B3DBDC68408D}"/>
              </a:ext>
            </a:extLst>
          </p:cNvPr>
          <p:cNvSpPr txBox="1"/>
          <p:nvPr/>
        </p:nvSpPr>
        <p:spPr>
          <a:xfrm>
            <a:off x="674995" y="183326"/>
            <a:ext cx="10342896" cy="5700022"/>
          </a:xfrm>
          <a:prstGeom prst="rect">
            <a:avLst/>
          </a:prstGeom>
          <a:noFill/>
        </p:spPr>
        <p:txBody>
          <a:bodyPr wrap="square">
            <a:spAutoFit/>
          </a:bodyPr>
          <a:lstStyle/>
          <a:p>
            <a:pPr lvl="0" algn="ctr" fontAlgn="base">
              <a:spcBef>
                <a:spcPct val="20000"/>
              </a:spcBef>
              <a:spcAft>
                <a:spcPct val="0"/>
              </a:spcAft>
              <a:buClrTx/>
            </a:pPr>
            <a:r>
              <a:rPr lang="es-CO" altLang="es-CO" sz="3200" b="1" kern="1200" dirty="0">
                <a:solidFill>
                  <a:schemeClr val="bg2"/>
                </a:solidFill>
                <a:latin typeface="+mn-lt"/>
                <a:ea typeface="MS PGothic" panose="020B0600070205080204" pitchFamily="34" charset="-128"/>
                <a:cs typeface="+mn-cs"/>
              </a:rPr>
              <a:t>PREGUNTAS</a:t>
            </a:r>
            <a:endParaRPr lang="es-CO" altLang="es-CO" sz="800" b="1" kern="1200" dirty="0">
              <a:solidFill>
                <a:schemeClr val="bg2"/>
              </a:solidFill>
              <a:latin typeface="+mn-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algn="just">
              <a:buNone/>
            </a:pPr>
            <a:r>
              <a:rPr lang="es-MX" sz="3600" dirty="0"/>
              <a:t>1.2 La acción que corresponde para proteger de forma estructural la salubridad pública de los internos es:</a:t>
            </a:r>
          </a:p>
          <a:p>
            <a:pPr algn="just">
              <a:buNone/>
            </a:pPr>
            <a:endParaRPr lang="es-MX" sz="3600" dirty="0"/>
          </a:p>
          <a:p>
            <a:r>
              <a:rPr lang="es-MX" sz="3600" dirty="0"/>
              <a:t>A) Acción de tutela.</a:t>
            </a:r>
            <a:br>
              <a:rPr lang="es-MX" sz="3600" dirty="0"/>
            </a:br>
            <a:r>
              <a:rPr lang="es-MX" sz="3600" dirty="0"/>
              <a:t>B) Acción de grupo.</a:t>
            </a:r>
            <a:br>
              <a:rPr lang="es-MX" sz="3600" dirty="0"/>
            </a:br>
            <a:r>
              <a:rPr lang="es-MX" sz="3600" dirty="0">
                <a:solidFill>
                  <a:srgbClr val="FF0000"/>
                </a:solidFill>
              </a:rPr>
              <a:t>C) Acción popular.</a:t>
            </a:r>
            <a:br>
              <a:rPr lang="es-MX" sz="3600" dirty="0"/>
            </a:br>
            <a:r>
              <a:rPr lang="es-MX" sz="3600" dirty="0"/>
              <a:t>D) Hábeas corpus.</a:t>
            </a:r>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815161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9685948" cy="5047536"/>
          </a:xfrm>
          <a:prstGeom prst="rect">
            <a:avLst/>
          </a:prstGeom>
          <a:noFill/>
        </p:spPr>
        <p:txBody>
          <a:bodyPr wrap="square">
            <a:spAutoFit/>
          </a:bodyPr>
          <a:lstStyle/>
          <a:p>
            <a:pPr marL="0" indent="0" algn="ctr">
              <a:buNone/>
              <a:defRPr/>
            </a:pPr>
            <a:r>
              <a:rPr lang="es-MX" altLang="es-ES_tradnl" sz="4000" b="1" kern="1200" dirty="0">
                <a:solidFill>
                  <a:schemeClr val="bg2"/>
                </a:solidFill>
                <a:latin typeface="Arial" panose="020B0604020202020204" pitchFamily="34" charset="0"/>
                <a:ea typeface="MS PGothic" panose="020B0600070205080204" pitchFamily="34" charset="-128"/>
                <a:cs typeface="Arial" panose="020B0604020202020204" pitchFamily="34" charset="0"/>
              </a:rPr>
              <a:t>Acción pública de inconstitucionalidad</a:t>
            </a:r>
          </a:p>
          <a:p>
            <a:pPr marL="0" indent="0" algn="ctr">
              <a:buNone/>
              <a:defRPr/>
            </a:pPr>
            <a:endParaRPr lang="es-MX" altLang="es-ES_tradnl" sz="4000" b="1" kern="1200" dirty="0">
              <a:solidFill>
                <a:srgbClr val="FF0000"/>
              </a:solidFill>
              <a:latin typeface="Arial" panose="020B0604020202020204" pitchFamily="34" charset="0"/>
              <a:ea typeface="MS PGothic" panose="020B0600070205080204" pitchFamily="34" charset="-128"/>
              <a:cs typeface="Arial" panose="020B0604020202020204" pitchFamily="34" charset="0"/>
            </a:endParaRPr>
          </a:p>
          <a:p>
            <a:r>
              <a:rPr lang="es-MX" sz="2000" b="1" dirty="0"/>
              <a:t>Decreto 2067 de 1991 </a:t>
            </a:r>
          </a:p>
          <a:p>
            <a:endParaRPr lang="es-MX" b="1" dirty="0"/>
          </a:p>
          <a:p>
            <a:r>
              <a:rPr lang="es-MX" sz="1600" b="1" dirty="0"/>
              <a:t>El artículo 2° señala los cinco requisitos de la demanda de inconstitucionalidad </a:t>
            </a:r>
          </a:p>
          <a:p>
            <a:pPr marL="342900" indent="-342900">
              <a:buFont typeface="+mj-lt"/>
              <a:buAutoNum type="arabicPeriod"/>
            </a:pPr>
            <a:endParaRPr lang="es-MX" sz="1600" b="1" dirty="0"/>
          </a:p>
          <a:p>
            <a:pPr marL="342900" indent="-342900">
              <a:buFont typeface="+mj-lt"/>
              <a:buAutoNum type="arabicPeriod"/>
            </a:pPr>
            <a:r>
              <a:rPr lang="es-MX" sz="1600" b="1" dirty="0"/>
              <a:t>El señalamiento de las normas acusadas como inconstitucionales, su transcripción literal por cualquier medio o un ejemplar de la publicación oficial de las mismas; </a:t>
            </a:r>
          </a:p>
          <a:p>
            <a:pPr marL="342900" indent="-342900">
              <a:buFont typeface="+mj-lt"/>
              <a:buAutoNum type="arabicPeriod"/>
            </a:pPr>
            <a:endParaRPr lang="es-MX" sz="1600" b="1" dirty="0"/>
          </a:p>
          <a:p>
            <a:pPr marL="342900" indent="-342900">
              <a:buFont typeface="+mj-lt"/>
              <a:buAutoNum type="arabicPeriod"/>
            </a:pPr>
            <a:r>
              <a:rPr lang="es-MX" sz="1600" b="1" dirty="0"/>
              <a:t>El señalamiento de las normas constitucionales que se consideren infringidas; </a:t>
            </a:r>
          </a:p>
          <a:p>
            <a:pPr marL="457200" indent="-457200">
              <a:buFont typeface="+mj-lt"/>
              <a:buAutoNum type="arabicPeriod"/>
            </a:pPr>
            <a:endParaRPr lang="es-MX" altLang="es-ES_tradnl" sz="1600" b="1"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342900" indent="-342900">
              <a:buFont typeface="+mj-lt"/>
              <a:buAutoNum type="arabicPeriod"/>
            </a:pPr>
            <a:r>
              <a:rPr lang="es-MX" sz="1600" b="1" dirty="0"/>
              <a:t>Las razones por las cuales dichos textos se estiman violados; </a:t>
            </a:r>
          </a:p>
          <a:p>
            <a:pPr marL="342900" indent="-342900">
              <a:buFont typeface="+mj-lt"/>
              <a:buAutoNum type="arabicPeriod"/>
            </a:pPr>
            <a:endParaRPr lang="es-MX" sz="1600" b="1" dirty="0"/>
          </a:p>
          <a:p>
            <a:pPr marL="342900" indent="-342900">
              <a:buFont typeface="+mj-lt"/>
              <a:buAutoNum type="arabicPeriod"/>
            </a:pPr>
            <a:r>
              <a:rPr lang="es-MX" sz="1600" b="1" dirty="0"/>
              <a:t>Cuando fuere el caso, el señalamiento del trámite impuesto por la Constitución para la expedición del acto demandado y la forma en que fue quebrantado; y </a:t>
            </a:r>
          </a:p>
          <a:p>
            <a:pPr marL="342900" indent="-342900">
              <a:buFont typeface="+mj-lt"/>
              <a:buAutoNum type="arabicPeriod"/>
            </a:pPr>
            <a:endParaRPr lang="es-MX" sz="1600" b="1" dirty="0"/>
          </a:p>
          <a:p>
            <a:pPr marL="342900" indent="-342900">
              <a:buFont typeface="+mj-lt"/>
              <a:buAutoNum type="arabicPeriod"/>
            </a:pPr>
            <a:r>
              <a:rPr lang="es-MX" sz="1600" b="1" dirty="0"/>
              <a:t>La razón por la cual la Corte es competente para conocer de la demanda. </a:t>
            </a:r>
            <a:endParaRPr lang="es-CO" altLang="es-ES_tradnl" sz="16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044417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52711343-8BD9-2775-90E3-EEC72E231939}"/>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C0426260-3F9A-C3FE-3C95-2F9AF344A706}"/>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8FCAD862-92FB-52DB-A50B-0EB57302B04C}"/>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8BBF2DA9-D3FC-D4BF-E605-8771CEBAA1A1}"/>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7D636C8D-4F78-7CFC-CCD6-6F4824C918D4}"/>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CF81A4D7-F02E-7713-1A7C-54C62E3B145C}"/>
              </a:ext>
            </a:extLst>
          </p:cNvPr>
          <p:cNvSpPr txBox="1"/>
          <p:nvPr/>
        </p:nvSpPr>
        <p:spPr>
          <a:xfrm>
            <a:off x="674995" y="183326"/>
            <a:ext cx="10342896" cy="6808018"/>
          </a:xfrm>
          <a:prstGeom prst="rect">
            <a:avLst/>
          </a:prstGeom>
          <a:noFill/>
        </p:spPr>
        <p:txBody>
          <a:bodyPr wrap="square">
            <a:spAutoFit/>
          </a:bodyPr>
          <a:lstStyle/>
          <a:p>
            <a:pPr lvl="0" algn="ctr" fontAlgn="base">
              <a:spcBef>
                <a:spcPct val="20000"/>
              </a:spcBef>
              <a:spcAft>
                <a:spcPct val="0"/>
              </a:spcAft>
              <a:buClrTx/>
            </a:pPr>
            <a:r>
              <a:rPr lang="es-CO" altLang="es-CO" sz="3200" b="1" kern="1200" dirty="0">
                <a:solidFill>
                  <a:schemeClr val="bg2"/>
                </a:solidFill>
                <a:latin typeface="+mn-lt"/>
                <a:ea typeface="MS PGothic" panose="020B0600070205080204" pitchFamily="34" charset="-128"/>
                <a:cs typeface="+mn-cs"/>
              </a:rPr>
              <a:t>PREGUNTAS</a:t>
            </a:r>
            <a:endParaRPr lang="es-CO" altLang="es-CO" sz="800" b="1" kern="1200" dirty="0">
              <a:solidFill>
                <a:schemeClr val="bg2"/>
              </a:solidFill>
              <a:latin typeface="+mn-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algn="just">
              <a:buNone/>
            </a:pPr>
            <a:r>
              <a:rPr lang="es-MX" sz="3600" dirty="0"/>
              <a:t>1.3 treinta (30) reclusos afectados por enfermedades, que se enteraron de su buena gestión, desean obtener indemnización por daños a su salud causados por las condiciones del penal, que acción se debe interponer:</a:t>
            </a:r>
          </a:p>
          <a:p>
            <a:pPr algn="just">
              <a:buNone/>
            </a:pPr>
            <a:endParaRPr lang="es-MX" sz="3600" dirty="0"/>
          </a:p>
          <a:p>
            <a:r>
              <a:rPr lang="es-MX" sz="3600" dirty="0"/>
              <a:t>A) Acción de tutela.</a:t>
            </a:r>
            <a:br>
              <a:rPr lang="es-MX" sz="3600" dirty="0"/>
            </a:br>
            <a:r>
              <a:rPr lang="es-MX" sz="3600" dirty="0">
                <a:solidFill>
                  <a:srgbClr val="FF0000"/>
                </a:solidFill>
              </a:rPr>
              <a:t>B) Acción de grupo.</a:t>
            </a:r>
            <a:br>
              <a:rPr lang="es-MX" sz="3600" dirty="0"/>
            </a:br>
            <a:r>
              <a:rPr lang="es-MX" sz="3600" dirty="0"/>
              <a:t>C) Acción popular.</a:t>
            </a:r>
            <a:br>
              <a:rPr lang="es-MX" sz="3600" dirty="0"/>
            </a:br>
            <a:r>
              <a:rPr lang="es-MX" sz="3600" dirty="0"/>
              <a:t>D) Hábeas corpus.</a:t>
            </a:r>
          </a:p>
          <a:p>
            <a:pPr marL="0" indent="0" eaLnBrk="1" hangingPunct="1">
              <a:buFont typeface="Arial" panose="020B0604020202020204" pitchFamily="34" charset="0"/>
              <a:buNone/>
            </a:pPr>
            <a:endParaRPr lang="es-CO" altLang="es-CO" sz="1800" dirty="0"/>
          </a:p>
        </p:txBody>
      </p:sp>
    </p:spTree>
    <p:extLst>
      <p:ext uri="{BB962C8B-B14F-4D97-AF65-F5344CB8AC3E}">
        <p14:creationId xmlns:p14="http://schemas.microsoft.com/office/powerpoint/2010/main" val="20287701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833A9D2D-ACD7-1101-2FEB-E34437C215A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45CDF50-EF8F-4426-C63F-EE7C4685B0C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10E51504-1401-8123-4D9C-97725F247378}"/>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C117EB17-D711-A174-839D-52DEF8028B24}"/>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56F3C910-928F-1C26-4555-9A2D646EAF20}"/>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FA6CDD52-9413-0204-C2C9-88E4AA4FB1B1}"/>
              </a:ext>
            </a:extLst>
          </p:cNvPr>
          <p:cNvSpPr txBox="1"/>
          <p:nvPr/>
        </p:nvSpPr>
        <p:spPr>
          <a:xfrm>
            <a:off x="674995" y="183326"/>
            <a:ext cx="10342896" cy="6001643"/>
          </a:xfrm>
          <a:prstGeom prst="rect">
            <a:avLst/>
          </a:prstGeom>
          <a:noFill/>
        </p:spPr>
        <p:txBody>
          <a:bodyPr wrap="square">
            <a:spAutoFit/>
          </a:bodyPr>
          <a:lstStyle/>
          <a:p>
            <a:pPr lvl="0" algn="ctr" fontAlgn="base">
              <a:spcBef>
                <a:spcPct val="20000"/>
              </a:spcBef>
              <a:spcAft>
                <a:spcPct val="0"/>
              </a:spcAft>
              <a:buClrTx/>
            </a:pPr>
            <a:r>
              <a:rPr lang="es-CO" altLang="es-CO" sz="3200" b="1" kern="1200" dirty="0">
                <a:solidFill>
                  <a:schemeClr val="bg2"/>
                </a:solidFill>
                <a:latin typeface="+mn-lt"/>
                <a:ea typeface="MS PGothic" panose="020B0600070205080204" pitchFamily="34" charset="-128"/>
                <a:cs typeface="+mn-cs"/>
              </a:rPr>
              <a:t>PREGUNTAS</a:t>
            </a:r>
            <a:endParaRPr lang="es-CO" altLang="es-CO" sz="800" b="1" kern="1200" dirty="0">
              <a:solidFill>
                <a:schemeClr val="bg2"/>
              </a:solidFill>
              <a:latin typeface="+mn-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algn="just" eaLnBrk="0" fontAlgn="base" hangingPunct="0">
              <a:spcBef>
                <a:spcPct val="20000"/>
              </a:spcBef>
              <a:spcAft>
                <a:spcPct val="0"/>
              </a:spcAft>
              <a:buClrTx/>
              <a:defRPr/>
            </a:pPr>
            <a:r>
              <a:rPr lang="es-MX" sz="2000" dirty="0"/>
              <a:t>2. Usted y su amigo Pedro se encuentran departiendo en el parque de su barrio, cuando de un momento a otro llega un policía vecino de ustedes, con el cual Pedro ha tenido inconvenientes y, sin argumento alguno, lo retiene y lo ingresa a la patrulla de la Policía. Usted le indaga al policía sobre cuál es el motivo de su retención, y este le responde “que porque se le da la gana”.</a:t>
            </a:r>
          </a:p>
          <a:p>
            <a:pPr lvl="0" algn="just" eaLnBrk="0" fontAlgn="base" hangingPunct="0">
              <a:spcBef>
                <a:spcPct val="20000"/>
              </a:spcBef>
              <a:spcAft>
                <a:spcPct val="0"/>
              </a:spcAft>
              <a:buClrTx/>
              <a:defRPr/>
            </a:pPr>
            <a:endParaRPr lang="es-MX" sz="2000" dirty="0"/>
          </a:p>
          <a:p>
            <a:pPr lvl="0" algn="just" eaLnBrk="0" fontAlgn="base" hangingPunct="0">
              <a:spcBef>
                <a:spcPct val="20000"/>
              </a:spcBef>
              <a:spcAft>
                <a:spcPct val="0"/>
              </a:spcAft>
              <a:buClrTx/>
              <a:defRPr/>
            </a:pPr>
            <a:r>
              <a:rPr lang="es-MX" sz="2000" dirty="0"/>
              <a:t>En el caso planteado ¿qué acción constitucional sería la procedente para buscar la libertad de su amigo?:</a:t>
            </a:r>
          </a:p>
          <a:p>
            <a:pPr lvl="0" algn="just" eaLnBrk="0" fontAlgn="base" hangingPunct="0">
              <a:spcBef>
                <a:spcPct val="20000"/>
              </a:spcBef>
              <a:spcAft>
                <a:spcPct val="0"/>
              </a:spcAft>
              <a:buClrTx/>
              <a:defRPr/>
            </a:pPr>
            <a:endParaRPr lang="es-MX" sz="2000" dirty="0"/>
          </a:p>
          <a:p>
            <a:pPr lvl="0" eaLnBrk="0" fontAlgn="base" hangingPunct="0">
              <a:spcBef>
                <a:spcPct val="20000"/>
              </a:spcBef>
              <a:spcAft>
                <a:spcPct val="0"/>
              </a:spcAft>
              <a:buClrTx/>
              <a:defRPr/>
            </a:pPr>
            <a:r>
              <a:rPr lang="es-MX" sz="2000" dirty="0"/>
              <a:t>A. Acción de grupo.</a:t>
            </a:r>
          </a:p>
          <a:p>
            <a:pPr lvl="0" eaLnBrk="0" fontAlgn="base" hangingPunct="0">
              <a:spcBef>
                <a:spcPct val="20000"/>
              </a:spcBef>
              <a:spcAft>
                <a:spcPct val="0"/>
              </a:spcAft>
              <a:buClrTx/>
              <a:defRPr/>
            </a:pPr>
            <a:r>
              <a:rPr lang="es-MX" sz="2000" dirty="0"/>
              <a:t>B. Acción de tutela, buscando evitar un perjuicio irremediable.</a:t>
            </a:r>
          </a:p>
          <a:p>
            <a:pPr lvl="0" eaLnBrk="0" fontAlgn="base" hangingPunct="0">
              <a:spcBef>
                <a:spcPct val="20000"/>
              </a:spcBef>
              <a:spcAft>
                <a:spcPct val="0"/>
              </a:spcAft>
              <a:buClrTx/>
              <a:defRPr/>
            </a:pPr>
            <a:r>
              <a:rPr lang="es-MX" sz="2000" dirty="0"/>
              <a:t>C. Un derecho de petición, solicitando ante el Comando de Policía la libertad de su amigo.</a:t>
            </a:r>
          </a:p>
          <a:p>
            <a:pPr lvl="0" eaLnBrk="0" fontAlgn="base" hangingPunct="0">
              <a:spcBef>
                <a:spcPct val="20000"/>
              </a:spcBef>
              <a:spcAft>
                <a:spcPct val="0"/>
              </a:spcAft>
              <a:buClrTx/>
              <a:defRPr/>
            </a:pPr>
            <a:r>
              <a:rPr lang="es-MX" sz="2000" dirty="0">
                <a:solidFill>
                  <a:srgbClr val="FF0000"/>
                </a:solidFill>
              </a:rPr>
              <a:t>D. Habeas Corpus.</a:t>
            </a:r>
          </a:p>
          <a:p>
            <a:pPr lvl="0" algn="just" eaLnBrk="0" fontAlgn="base" hangingPunct="0">
              <a:spcBef>
                <a:spcPct val="20000"/>
              </a:spcBef>
              <a:spcAft>
                <a:spcPct val="0"/>
              </a:spcAft>
              <a:buClrTx/>
              <a:defRPr/>
            </a:pPr>
            <a:endParaRPr lang="es-CO" altLang="es-CO" sz="2800" dirty="0"/>
          </a:p>
        </p:txBody>
      </p:sp>
    </p:spTree>
    <p:extLst>
      <p:ext uri="{BB962C8B-B14F-4D97-AF65-F5344CB8AC3E}">
        <p14:creationId xmlns:p14="http://schemas.microsoft.com/office/powerpoint/2010/main" val="23359985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3ACA812C-23C2-ED55-A61A-A5F4DB684F4D}"/>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A8383FAC-10F8-0F13-8D0C-C9E45B13921E}"/>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88DD5DE9-0B4B-A343-4CAC-1351EE19AACC}"/>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50326AD0-C3D0-B376-534E-9E95F81A0BA5}"/>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E888890E-841A-E8F7-139E-2D1AD1D8954E}"/>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E28CCDC9-FC6B-D839-F831-56E877A9B28F}"/>
              </a:ext>
            </a:extLst>
          </p:cNvPr>
          <p:cNvSpPr txBox="1"/>
          <p:nvPr/>
        </p:nvSpPr>
        <p:spPr>
          <a:xfrm>
            <a:off x="674995" y="183326"/>
            <a:ext cx="10342896" cy="6715685"/>
          </a:xfrm>
          <a:prstGeom prst="rect">
            <a:avLst/>
          </a:prstGeom>
          <a:noFill/>
        </p:spPr>
        <p:txBody>
          <a:bodyPr wrap="square">
            <a:spAutoFit/>
          </a:bodyPr>
          <a:lstStyle/>
          <a:p>
            <a:pPr lvl="0" algn="ctr" fontAlgn="base">
              <a:spcBef>
                <a:spcPct val="20000"/>
              </a:spcBef>
              <a:spcAft>
                <a:spcPct val="0"/>
              </a:spcAft>
              <a:buClrTx/>
            </a:pPr>
            <a:r>
              <a:rPr lang="es-CO" altLang="es-CO" sz="3200" b="1" kern="1200" dirty="0">
                <a:solidFill>
                  <a:schemeClr val="bg2"/>
                </a:solidFill>
                <a:latin typeface="+mn-lt"/>
                <a:ea typeface="MS PGothic" panose="020B0600070205080204" pitchFamily="34" charset="-128"/>
                <a:cs typeface="+mn-cs"/>
              </a:rPr>
              <a:t>PREGUNTAS</a:t>
            </a:r>
            <a:endParaRPr lang="es-CO" altLang="es-CO" sz="800" b="1" kern="1200" dirty="0">
              <a:solidFill>
                <a:schemeClr val="bg2"/>
              </a:solidFill>
              <a:latin typeface="+mn-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400" b="1" kern="1200" dirty="0">
              <a:solidFill>
                <a:prstClr val="black"/>
              </a:solidFill>
              <a:latin typeface="Calibri"/>
              <a:ea typeface="MS PGothic" panose="020B0600070205080204" pitchFamily="34" charset="-128"/>
              <a:cs typeface="+mn-cs"/>
            </a:endParaRPr>
          </a:p>
          <a:p>
            <a:pPr lvl="0" algn="just" eaLnBrk="0" fontAlgn="base" hangingPunct="0">
              <a:spcBef>
                <a:spcPct val="20000"/>
              </a:spcBef>
              <a:spcAft>
                <a:spcPct val="0"/>
              </a:spcAft>
              <a:buClrTx/>
              <a:defRPr/>
            </a:pPr>
            <a:r>
              <a:rPr lang="es-MX" sz="2000" dirty="0"/>
              <a:t>3. La Corte Constitucional debe resolver una tutela interpuesta por una comunidad indígena que alega que un Decreto Legislativo vulnera sus derechos ancestrales al permitir explotación minera en su territorio sin consulta previa. El Gobierno sostiene que el decreto se ajusta a la Ley 685 de 2001 (Código de Minas), mientras que la comunidad invoca el Convenio 169 de la OIT, ratificado por Colombia.</a:t>
            </a:r>
          </a:p>
          <a:p>
            <a:pPr lvl="0" algn="just" eaLnBrk="0" fontAlgn="base" hangingPunct="0">
              <a:spcBef>
                <a:spcPct val="20000"/>
              </a:spcBef>
              <a:spcAft>
                <a:spcPct val="0"/>
              </a:spcAft>
              <a:buClrTx/>
              <a:defRPr/>
            </a:pPr>
            <a:endParaRPr lang="es-MX" sz="2000" dirty="0"/>
          </a:p>
          <a:p>
            <a:pPr lvl="0" algn="just" eaLnBrk="0" fontAlgn="base" hangingPunct="0">
              <a:spcBef>
                <a:spcPct val="20000"/>
              </a:spcBef>
              <a:spcAft>
                <a:spcPct val="0"/>
              </a:spcAft>
              <a:buClrTx/>
              <a:defRPr/>
            </a:pPr>
            <a:r>
              <a:rPr lang="es-MX" sz="2000" dirty="0"/>
              <a:t>¿Qué criterios debe aplicar la Corte para resolver el conflicto entre la normativa interna y los tratados internacionales de derechos humanos?</a:t>
            </a:r>
          </a:p>
          <a:p>
            <a:pPr lvl="0" algn="just" eaLnBrk="0" fontAlgn="base" hangingPunct="0">
              <a:spcBef>
                <a:spcPct val="20000"/>
              </a:spcBef>
              <a:spcAft>
                <a:spcPct val="0"/>
              </a:spcAft>
              <a:buClrTx/>
              <a:defRPr/>
            </a:pPr>
            <a:endParaRPr lang="es-MX" sz="2000" dirty="0"/>
          </a:p>
          <a:p>
            <a:pPr marL="457200" lvl="0" indent="-457200" algn="just" eaLnBrk="0" fontAlgn="base" hangingPunct="0">
              <a:spcBef>
                <a:spcPct val="20000"/>
              </a:spcBef>
              <a:spcAft>
                <a:spcPct val="0"/>
              </a:spcAft>
              <a:buClrTx/>
              <a:buAutoNum type="alphaUcParenR"/>
              <a:defRPr/>
            </a:pPr>
            <a:r>
              <a:rPr lang="es-MX" sz="2000" dirty="0"/>
              <a:t>Dar primacía a la ley interna, pues el Código de Minas es posterior al Convenio 169 de la OIT.</a:t>
            </a:r>
          </a:p>
          <a:p>
            <a:pPr marL="457200" lvl="0" indent="-457200" algn="just" eaLnBrk="0" fontAlgn="base" hangingPunct="0">
              <a:spcBef>
                <a:spcPct val="20000"/>
              </a:spcBef>
              <a:spcAft>
                <a:spcPct val="0"/>
              </a:spcAft>
              <a:buClrTx/>
              <a:buAutoNum type="alphaUcParenR"/>
              <a:defRPr/>
            </a:pPr>
            <a:r>
              <a:rPr lang="es-MX" sz="2000" dirty="0">
                <a:solidFill>
                  <a:srgbClr val="FF0000"/>
                </a:solidFill>
              </a:rPr>
              <a:t>Aplicar el bloque de constitucionalidad (art. 93 CP) y el control de convencionalidad, privilegiando el estándar más favorable a la protección de derechos fundamentales.</a:t>
            </a:r>
          </a:p>
          <a:p>
            <a:pPr marL="457200" lvl="0" indent="-457200" algn="just" eaLnBrk="0" fontAlgn="base" hangingPunct="0">
              <a:spcBef>
                <a:spcPct val="20000"/>
              </a:spcBef>
              <a:spcAft>
                <a:spcPct val="0"/>
              </a:spcAft>
              <a:buClrTx/>
              <a:buAutoNum type="alphaUcParenR"/>
              <a:defRPr/>
            </a:pPr>
            <a:r>
              <a:rPr lang="es-MX" sz="2000" dirty="0"/>
              <a:t>Remitir el caso al Congreso de la República para que legisle sobre la contradicción normativa.</a:t>
            </a:r>
          </a:p>
          <a:p>
            <a:pPr marL="457200" lvl="0" indent="-457200" algn="just" eaLnBrk="0" fontAlgn="base" hangingPunct="0">
              <a:spcBef>
                <a:spcPct val="20000"/>
              </a:spcBef>
              <a:spcAft>
                <a:spcPct val="0"/>
              </a:spcAft>
              <a:buClrTx/>
              <a:buAutoNum type="alphaUcParenR"/>
              <a:defRPr/>
            </a:pPr>
            <a:r>
              <a:rPr lang="es-MX" sz="2000" dirty="0"/>
              <a:t>Declarar la </a:t>
            </a:r>
            <a:r>
              <a:rPr lang="es-MX" sz="2000" dirty="0" err="1"/>
              <a:t>inexequibilidad</a:t>
            </a:r>
            <a:r>
              <a:rPr lang="es-MX" sz="2000" dirty="0"/>
              <a:t> del Convenio 169 por considerarlo contrario a la soberanía nacional.</a:t>
            </a:r>
            <a:endParaRPr lang="es-CO" altLang="es-CO" sz="2800" dirty="0"/>
          </a:p>
        </p:txBody>
      </p:sp>
    </p:spTree>
    <p:extLst>
      <p:ext uri="{BB962C8B-B14F-4D97-AF65-F5344CB8AC3E}">
        <p14:creationId xmlns:p14="http://schemas.microsoft.com/office/powerpoint/2010/main" val="25885944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51047D53-F021-AF7F-0EF1-B79CC784FB9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79EC387C-028C-7F6F-AC6D-27E32E8D1B1E}"/>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E7183EB7-6D49-73CA-8D89-A93957ADA344}"/>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E0D2C1DF-D6CF-51D1-5D17-EA6EC456960F}"/>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9079106D-85EE-3231-25F0-A6FB51CB765A}"/>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D4372151-A4B9-DF31-5661-4362F8EA9E94}"/>
              </a:ext>
            </a:extLst>
          </p:cNvPr>
          <p:cNvSpPr txBox="1"/>
          <p:nvPr/>
        </p:nvSpPr>
        <p:spPr>
          <a:xfrm>
            <a:off x="674995" y="183326"/>
            <a:ext cx="10342896" cy="5875455"/>
          </a:xfrm>
          <a:prstGeom prst="rect">
            <a:avLst/>
          </a:prstGeom>
          <a:noFill/>
        </p:spPr>
        <p:txBody>
          <a:bodyPr wrap="square">
            <a:spAutoFit/>
          </a:bodyPr>
          <a:lstStyle/>
          <a:p>
            <a:pPr lvl="0" algn="ctr" fontAlgn="base">
              <a:spcBef>
                <a:spcPct val="20000"/>
              </a:spcBef>
              <a:spcAft>
                <a:spcPct val="0"/>
              </a:spcAft>
              <a:buClrTx/>
            </a:pPr>
            <a:r>
              <a:rPr lang="es-CO" altLang="es-CO" sz="3200" b="1" kern="1200" dirty="0">
                <a:solidFill>
                  <a:schemeClr val="bg2"/>
                </a:solidFill>
                <a:latin typeface="+mn-lt"/>
                <a:ea typeface="MS PGothic" panose="020B0600070205080204" pitchFamily="34" charset="-128"/>
                <a:cs typeface="+mn-cs"/>
              </a:rPr>
              <a:t>PREGUNTAS</a:t>
            </a:r>
            <a:endParaRPr lang="es-CO" altLang="es-CO" sz="800" b="1" kern="1200" dirty="0">
              <a:solidFill>
                <a:schemeClr val="bg2"/>
              </a:solidFill>
              <a:latin typeface="+mn-lt"/>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1800" b="1" kern="1200" dirty="0">
              <a:solidFill>
                <a:prstClr val="black"/>
              </a:solidFill>
              <a:latin typeface="Calibri"/>
              <a:ea typeface="MS PGothic" panose="020B0600070205080204" pitchFamily="34" charset="-128"/>
              <a:cs typeface="+mn-cs"/>
            </a:endParaRPr>
          </a:p>
          <a:p>
            <a:pPr algn="just"/>
            <a:r>
              <a:rPr lang="es-MX" sz="1800" dirty="0"/>
              <a:t>4. Un grupo de 60 habitantes de una vereda lo contrata porque una empresa multinacional inició excavaciones cerca de su única fuente de agua. La comunidad teme que el agua se contamine, aunque aún no ha ocurrido un daño visible. Ellos quieren que usted detenga la obra de inmediato y que, además, la empresa pague los perjuicios causados.</a:t>
            </a:r>
          </a:p>
          <a:p>
            <a:pPr algn="just"/>
            <a:endParaRPr lang="es-MX" sz="1800" dirty="0"/>
          </a:p>
          <a:p>
            <a:pPr algn="just"/>
            <a:r>
              <a:rPr lang="es-MX" sz="1800" dirty="0"/>
              <a:t>Como su abogado, ¿qué consejo técnico les daría sobre la procedencia de las acciones? </a:t>
            </a:r>
          </a:p>
          <a:p>
            <a:pPr algn="just"/>
            <a:endParaRPr lang="es-MX" sz="1800" dirty="0"/>
          </a:p>
          <a:p>
            <a:pPr marL="342900" indent="-342900" algn="just">
              <a:buAutoNum type="alphaUcPeriod"/>
            </a:pPr>
            <a:r>
              <a:rPr lang="es-MX" sz="1800" dirty="0"/>
              <a:t>Se debe interponer una Acción de Grupo para detener la obra, ya que son más de 20 personas y buscan una indemnización.</a:t>
            </a:r>
          </a:p>
          <a:p>
            <a:pPr algn="just"/>
            <a:r>
              <a:rPr lang="es-MX" sz="1800" dirty="0"/>
              <a:t> </a:t>
            </a:r>
          </a:p>
          <a:p>
            <a:pPr algn="just"/>
            <a:r>
              <a:rPr lang="es-MX" sz="1800" dirty="0"/>
              <a:t>B. Se debe interponer una Acción Popular para prevenir el daño al medio ambiente y, de forma separada, una Acción de Grupo si desean reclamar perjuicios económicos individuales. </a:t>
            </a:r>
          </a:p>
          <a:p>
            <a:pPr algn="just"/>
            <a:endParaRPr lang="es-MX" sz="1800" dirty="0"/>
          </a:p>
          <a:p>
            <a:pPr algn="just"/>
            <a:r>
              <a:rPr lang="es-MX" sz="1800" dirty="0"/>
              <a:t>C. La Acción Popular es suficiente para ambas pretensiones, pues el juez de esta acción puede ordenar el pago de indemnizaciones a favor de cada habitante. </a:t>
            </a:r>
          </a:p>
          <a:p>
            <a:pPr algn="just"/>
            <a:endParaRPr lang="es-MX" sz="1800" dirty="0"/>
          </a:p>
          <a:p>
            <a:pPr algn="just"/>
            <a:r>
              <a:rPr lang="es-MX" sz="1800" dirty="0"/>
              <a:t>D. Se debe interponer una Acción de Tutela masiva, ya que el riesgo al agua es un perjuicio irremediable que prima sobre cualquier otra acción.</a:t>
            </a:r>
          </a:p>
        </p:txBody>
      </p:sp>
    </p:spTree>
    <p:extLst>
      <p:ext uri="{BB962C8B-B14F-4D97-AF65-F5344CB8AC3E}">
        <p14:creationId xmlns:p14="http://schemas.microsoft.com/office/powerpoint/2010/main" val="14976540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917174"/>
          </a:xfrm>
          <a:prstGeom prst="rect">
            <a:avLst/>
          </a:prstGeom>
          <a:noFill/>
        </p:spPr>
        <p:txBody>
          <a:bodyPr wrap="square">
            <a:spAutoFit/>
          </a:bodyPr>
          <a:lstStyle/>
          <a:p>
            <a:pPr lvl="0" algn="just" fontAlgn="base">
              <a:lnSpc>
                <a:spcPct val="80000"/>
              </a:lnSpc>
              <a:spcBef>
                <a:spcPct val="20000"/>
              </a:spcBef>
              <a:spcAft>
                <a:spcPct val="0"/>
              </a:spcAft>
              <a:buClrTx/>
            </a:pPr>
            <a:r>
              <a:rPr lang="es-MX" altLang="es-CO" sz="2200" kern="1200" dirty="0">
                <a:solidFill>
                  <a:prstClr val="black"/>
                </a:solidFill>
                <a:latin typeface="Calibri"/>
                <a:ea typeface="MS PGothic" panose="020B0600070205080204" pitchFamily="34" charset="-128"/>
                <a:cs typeface="+mn-cs"/>
              </a:rPr>
              <a:t>	</a:t>
            </a:r>
            <a:endParaRPr lang="es-CO" altLang="es-CO" sz="2200" kern="1200" dirty="0">
              <a:solidFill>
                <a:prstClr val="black"/>
              </a:solidFill>
              <a:latin typeface="Calibri"/>
              <a:ea typeface="MS PGothic" panose="020B0600070205080204" pitchFamily="34" charset="-128"/>
              <a:cs typeface="+mn-cs"/>
            </a:endParaRPr>
          </a:p>
          <a:p>
            <a:pPr marL="0" indent="0" eaLnBrk="1" hangingPunct="1">
              <a:buFont typeface="Arial" panose="020B0604020202020204" pitchFamily="34" charset="0"/>
              <a:buNone/>
            </a:pPr>
            <a:endParaRPr lang="es-MX" altLang="es-CO" sz="1800" dirty="0"/>
          </a:p>
          <a:p>
            <a:pPr marL="0" indent="0" eaLnBrk="1" hangingPunct="1">
              <a:buFont typeface="Arial" panose="020B0604020202020204" pitchFamily="34" charset="0"/>
              <a:buNone/>
            </a:pPr>
            <a:endParaRPr lang="es-CO" altLang="es-CO" sz="1800" dirty="0"/>
          </a:p>
        </p:txBody>
      </p:sp>
      <p:pic>
        <p:nvPicPr>
          <p:cNvPr id="7" name="Imagen 6" descr="Mano sosteniendo un celular en la mano&#10;&#10;El contenido generado por IA puede ser incorrecto.">
            <a:extLst>
              <a:ext uri="{FF2B5EF4-FFF2-40B4-BE49-F238E27FC236}">
                <a16:creationId xmlns:a16="http://schemas.microsoft.com/office/drawing/2014/main" id="{D520AB84-17F2-4997-9097-DE930ABAC6D6}"/>
              </a:ext>
            </a:extLst>
          </p:cNvPr>
          <p:cNvPicPr>
            <a:picLocks noChangeAspect="1"/>
          </p:cNvPicPr>
          <p:nvPr/>
        </p:nvPicPr>
        <p:blipFill>
          <a:blip r:embed="rId5"/>
          <a:stretch>
            <a:fillRect/>
          </a:stretch>
        </p:blipFill>
        <p:spPr>
          <a:xfrm>
            <a:off x="952500" y="1055624"/>
            <a:ext cx="8703564" cy="5802376"/>
          </a:xfrm>
          <a:prstGeom prst="rect">
            <a:avLst/>
          </a:prstGeom>
        </p:spPr>
      </p:pic>
    </p:spTree>
    <p:extLst>
      <p:ext uri="{BB962C8B-B14F-4D97-AF65-F5344CB8AC3E}">
        <p14:creationId xmlns:p14="http://schemas.microsoft.com/office/powerpoint/2010/main" val="1337611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9685948" cy="4825937"/>
          </a:xfrm>
          <a:prstGeom prst="rect">
            <a:avLst/>
          </a:prstGeom>
          <a:noFill/>
        </p:spPr>
        <p:txBody>
          <a:bodyPr wrap="square">
            <a:spAutoFit/>
          </a:bodyPr>
          <a:lstStyle/>
          <a:p>
            <a:pPr marL="0" indent="0" algn="ctr">
              <a:buNone/>
              <a:defRPr/>
            </a:pPr>
            <a:r>
              <a:rPr lang="es-MX" sz="3200" b="1" dirty="0">
                <a:solidFill>
                  <a:schemeClr val="bg2"/>
                </a:solidFill>
              </a:rPr>
              <a:t>La Acción de Tutela – Art. 86 y </a:t>
            </a:r>
            <a:r>
              <a:rPr lang="es-MX" sz="3200" b="1" dirty="0" err="1">
                <a:solidFill>
                  <a:schemeClr val="bg2"/>
                </a:solidFill>
              </a:rPr>
              <a:t>Dcto</a:t>
            </a:r>
            <a:r>
              <a:rPr lang="es-MX" sz="3200" b="1" dirty="0">
                <a:solidFill>
                  <a:schemeClr val="bg2"/>
                </a:solidFill>
              </a:rPr>
              <a:t> 2591/91</a:t>
            </a:r>
          </a:p>
          <a:p>
            <a:pPr marL="0" indent="0" algn="ctr">
              <a:buNone/>
              <a:defRPr/>
            </a:pPr>
            <a:endParaRPr lang="es-MX" sz="3200" b="1" dirty="0">
              <a:solidFill>
                <a:srgbClr val="FF0000"/>
              </a:solidFill>
            </a:endParaRPr>
          </a:p>
          <a:p>
            <a:pPr lvl="0" fontAlgn="base">
              <a:lnSpc>
                <a:spcPct val="90000"/>
              </a:lnSpc>
              <a:spcBef>
                <a:spcPct val="20000"/>
              </a:spcBef>
              <a:spcAft>
                <a:spcPct val="0"/>
              </a:spcAft>
              <a:buClrTx/>
              <a:buFont typeface="Arial" panose="020B0604020202020204" pitchFamily="34" charset="0"/>
              <a:buChar char="•"/>
            </a:pPr>
            <a:r>
              <a:rPr lang="es-ES_tradnl" altLang="es-CO" sz="2800" b="1" kern="1200" dirty="0">
                <a:solidFill>
                  <a:prstClr val="black"/>
                </a:solidFill>
                <a:latin typeface="Arial" panose="020B0604020202020204" pitchFamily="34" charset="0"/>
                <a:ea typeface="MS PGothic" panose="020B0600070205080204" pitchFamily="34" charset="-128"/>
                <a:cs typeface="Arial" panose="020B0604020202020204" pitchFamily="34" charset="0"/>
              </a:rPr>
              <a:t>Definición: </a:t>
            </a:r>
            <a:endParaRPr lang="es-CO"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fontAlgn="base">
              <a:lnSpc>
                <a:spcPct val="90000"/>
              </a:lnSpc>
              <a:spcBef>
                <a:spcPct val="20000"/>
              </a:spcBef>
              <a:spcAft>
                <a:spcPct val="0"/>
              </a:spcAft>
              <a:buClrTx/>
            </a:pPr>
            <a:endParaRPr lang="es-CO"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lnSpc>
                <a:spcPct val="90000"/>
              </a:lnSpc>
              <a:spcBef>
                <a:spcPct val="20000"/>
              </a:spcBef>
              <a:spcAft>
                <a:spcPct val="0"/>
              </a:spcAft>
              <a:buClrTx/>
            </a:pPr>
            <a:r>
              <a:rPr lang="es-ES_tradnl"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La Acción de tutela es una </a:t>
            </a:r>
            <a:r>
              <a:rPr lang="es-ES_tradnl" altLang="es-CO" sz="28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acción judicial</a:t>
            </a:r>
            <a:r>
              <a:rPr lang="es-ES_tradnl"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r>
              <a:rPr lang="es-ES_tradnl" altLang="es-CO" sz="28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residual o subsidiaria</a:t>
            </a:r>
            <a:r>
              <a:rPr lang="es-ES_tradnl"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que tiene toda persona, para reclamar ante los jueces, la </a:t>
            </a:r>
            <a:r>
              <a:rPr lang="es-ES_tradnl" altLang="es-CO" sz="28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protección de sus derechos fundamentales</a:t>
            </a:r>
            <a:r>
              <a:rPr lang="es-ES_tradnl"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cuando quiera que estos resulten amenazados o vulnerados por la acción u omisión de </a:t>
            </a:r>
            <a:r>
              <a:rPr lang="es-ES_tradnl" altLang="es-CO" sz="28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autoridades públicas y los particulares</a:t>
            </a:r>
            <a:r>
              <a:rPr lang="es-ES_tradnl"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en ciertos casos, mediante un </a:t>
            </a:r>
            <a:r>
              <a:rPr lang="es-ES_tradnl" altLang="es-CO" sz="2800" u="sng" kern="1200" dirty="0">
                <a:solidFill>
                  <a:prstClr val="black"/>
                </a:solidFill>
                <a:latin typeface="Arial" panose="020B0604020202020204" pitchFamily="34" charset="0"/>
                <a:ea typeface="MS PGothic" panose="020B0600070205080204" pitchFamily="34" charset="-128"/>
                <a:cs typeface="Arial" panose="020B0604020202020204" pitchFamily="34" charset="0"/>
              </a:rPr>
              <a:t>procedimiento preferente y sumario</a:t>
            </a:r>
            <a:r>
              <a:rPr lang="es-ES_tradnl"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endParaRPr lang="es-CO" altLang="es-CO" sz="2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17789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9685948" cy="707886"/>
          </a:xfrm>
          <a:prstGeom prst="rect">
            <a:avLst/>
          </a:prstGeom>
          <a:noFill/>
        </p:spPr>
        <p:txBody>
          <a:bodyPr wrap="square">
            <a:spAutoFit/>
          </a:bodyPr>
          <a:lstStyle/>
          <a:p>
            <a:pPr marL="0" indent="0" algn="ctr">
              <a:buNone/>
              <a:defRPr/>
            </a:pPr>
            <a:endParaRPr lang="es-MX" sz="4000" b="1" dirty="0">
              <a:solidFill>
                <a:srgbClr val="FF0000"/>
              </a:solidFill>
            </a:endParaRPr>
          </a:p>
        </p:txBody>
      </p:sp>
      <p:sp>
        <p:nvSpPr>
          <p:cNvPr id="7" name="Rectángulo 6">
            <a:extLst>
              <a:ext uri="{FF2B5EF4-FFF2-40B4-BE49-F238E27FC236}">
                <a16:creationId xmlns:a16="http://schemas.microsoft.com/office/drawing/2014/main" id="{6A9CEDC2-E884-485A-8C79-755FDADBAA10}"/>
              </a:ext>
            </a:extLst>
          </p:cNvPr>
          <p:cNvSpPr/>
          <p:nvPr/>
        </p:nvSpPr>
        <p:spPr>
          <a:xfrm>
            <a:off x="2911180" y="6579718"/>
            <a:ext cx="5141151" cy="307777"/>
          </a:xfrm>
          <a:prstGeom prst="rect">
            <a:avLst/>
          </a:prstGeom>
        </p:spPr>
        <p:txBody>
          <a:bodyPr wrap="none">
            <a:spAutoFit/>
          </a:bodyPr>
          <a:lstStyle/>
          <a:p>
            <a:r>
              <a:rPr lang="es-CO" dirty="0"/>
              <a:t>https://www.corteconstitucional.gov.co/lacorte/estadisticas.php</a:t>
            </a:r>
          </a:p>
        </p:txBody>
      </p:sp>
      <p:pic>
        <p:nvPicPr>
          <p:cNvPr id="9" name="Imagen 8">
            <a:extLst>
              <a:ext uri="{FF2B5EF4-FFF2-40B4-BE49-F238E27FC236}">
                <a16:creationId xmlns:a16="http://schemas.microsoft.com/office/drawing/2014/main" id="{53753712-F8B0-4991-B135-DB44889B0EF1}"/>
              </a:ext>
            </a:extLst>
          </p:cNvPr>
          <p:cNvPicPr>
            <a:picLocks noChangeAspect="1"/>
          </p:cNvPicPr>
          <p:nvPr/>
        </p:nvPicPr>
        <p:blipFill>
          <a:blip r:embed="rId5"/>
          <a:stretch>
            <a:fillRect/>
          </a:stretch>
        </p:blipFill>
        <p:spPr>
          <a:xfrm>
            <a:off x="9540741" y="1068869"/>
            <a:ext cx="2596718" cy="2596718"/>
          </a:xfrm>
          <a:prstGeom prst="rect">
            <a:avLst/>
          </a:prstGeom>
        </p:spPr>
      </p:pic>
      <p:pic>
        <p:nvPicPr>
          <p:cNvPr id="8" name="Imagen 7">
            <a:extLst>
              <a:ext uri="{FF2B5EF4-FFF2-40B4-BE49-F238E27FC236}">
                <a16:creationId xmlns:a16="http://schemas.microsoft.com/office/drawing/2014/main" id="{C6FC799C-A6BF-C8E0-10E4-5A8FA3F7D68E}"/>
              </a:ext>
            </a:extLst>
          </p:cNvPr>
          <p:cNvPicPr>
            <a:picLocks noChangeAspect="1"/>
          </p:cNvPicPr>
          <p:nvPr/>
        </p:nvPicPr>
        <p:blipFill>
          <a:blip r:embed="rId6"/>
          <a:stretch>
            <a:fillRect/>
          </a:stretch>
        </p:blipFill>
        <p:spPr>
          <a:xfrm>
            <a:off x="1071422" y="681037"/>
            <a:ext cx="8807398" cy="5898682"/>
          </a:xfrm>
          <a:prstGeom prst="rect">
            <a:avLst/>
          </a:prstGeom>
        </p:spPr>
      </p:pic>
      <p:sp>
        <p:nvSpPr>
          <p:cNvPr id="10" name="Rectángulo 9">
            <a:extLst>
              <a:ext uri="{FF2B5EF4-FFF2-40B4-BE49-F238E27FC236}">
                <a16:creationId xmlns:a16="http://schemas.microsoft.com/office/drawing/2014/main" id="{A00B8C3E-1661-9FD2-0CA3-2F17B7612847}"/>
              </a:ext>
            </a:extLst>
          </p:cNvPr>
          <p:cNvSpPr/>
          <p:nvPr/>
        </p:nvSpPr>
        <p:spPr>
          <a:xfrm>
            <a:off x="4447712" y="1481911"/>
            <a:ext cx="1580225" cy="7078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338316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F05EB9AC-5D90-F07D-DD92-CFB706810B2F}"/>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00C49EDC-34D9-ED12-2846-3FEBFA1C8795}"/>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28CA459B-F82D-FC22-5541-1D2472D319B4}"/>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3C437E2F-EDA0-533C-2B40-57C64A248806}"/>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A33597E4-9593-02D8-62FF-7A0FFE7FC82F}"/>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75237425-D0C5-15C7-DB0F-1CE2FEBFE604}"/>
              </a:ext>
            </a:extLst>
          </p:cNvPr>
          <p:cNvSpPr txBox="1"/>
          <p:nvPr/>
        </p:nvSpPr>
        <p:spPr>
          <a:xfrm>
            <a:off x="638782" y="681266"/>
            <a:ext cx="9685948" cy="707886"/>
          </a:xfrm>
          <a:prstGeom prst="rect">
            <a:avLst/>
          </a:prstGeom>
          <a:noFill/>
        </p:spPr>
        <p:txBody>
          <a:bodyPr wrap="square">
            <a:spAutoFit/>
          </a:bodyPr>
          <a:lstStyle/>
          <a:p>
            <a:pPr marL="0" indent="0" algn="ctr">
              <a:buNone/>
              <a:defRPr/>
            </a:pPr>
            <a:endParaRPr lang="es-MX" sz="4000" b="1" dirty="0">
              <a:solidFill>
                <a:srgbClr val="FF0000"/>
              </a:solidFill>
            </a:endParaRPr>
          </a:p>
        </p:txBody>
      </p:sp>
      <p:sp>
        <p:nvSpPr>
          <p:cNvPr id="7" name="Rectángulo 6">
            <a:extLst>
              <a:ext uri="{FF2B5EF4-FFF2-40B4-BE49-F238E27FC236}">
                <a16:creationId xmlns:a16="http://schemas.microsoft.com/office/drawing/2014/main" id="{7D2A43F7-6732-42EC-3AE1-3C6E5687675E}"/>
              </a:ext>
            </a:extLst>
          </p:cNvPr>
          <p:cNvSpPr/>
          <p:nvPr/>
        </p:nvSpPr>
        <p:spPr>
          <a:xfrm>
            <a:off x="2911180" y="6579718"/>
            <a:ext cx="5141151" cy="307777"/>
          </a:xfrm>
          <a:prstGeom prst="rect">
            <a:avLst/>
          </a:prstGeom>
        </p:spPr>
        <p:txBody>
          <a:bodyPr wrap="none">
            <a:spAutoFit/>
          </a:bodyPr>
          <a:lstStyle/>
          <a:p>
            <a:r>
              <a:rPr lang="es-CO" dirty="0"/>
              <a:t>https://www.corteconstitucional.gov.co/lacorte/estadisticas.php</a:t>
            </a:r>
          </a:p>
        </p:txBody>
      </p:sp>
      <p:pic>
        <p:nvPicPr>
          <p:cNvPr id="6" name="Imagen 5">
            <a:extLst>
              <a:ext uri="{FF2B5EF4-FFF2-40B4-BE49-F238E27FC236}">
                <a16:creationId xmlns:a16="http://schemas.microsoft.com/office/drawing/2014/main" id="{C84F90D3-EF49-9FA0-D688-BA4E2BE95150}"/>
              </a:ext>
            </a:extLst>
          </p:cNvPr>
          <p:cNvPicPr>
            <a:picLocks noChangeAspect="1"/>
          </p:cNvPicPr>
          <p:nvPr/>
        </p:nvPicPr>
        <p:blipFill>
          <a:blip r:embed="rId5"/>
          <a:stretch>
            <a:fillRect/>
          </a:stretch>
        </p:blipFill>
        <p:spPr>
          <a:xfrm>
            <a:off x="1867270" y="925467"/>
            <a:ext cx="8186474" cy="5654251"/>
          </a:xfrm>
          <a:prstGeom prst="rect">
            <a:avLst/>
          </a:prstGeom>
        </p:spPr>
      </p:pic>
      <p:cxnSp>
        <p:nvCxnSpPr>
          <p:cNvPr id="12" name="Conector recto de flecha 11">
            <a:extLst>
              <a:ext uri="{FF2B5EF4-FFF2-40B4-BE49-F238E27FC236}">
                <a16:creationId xmlns:a16="http://schemas.microsoft.com/office/drawing/2014/main" id="{61C23A94-7442-052C-6E4E-A8B70B6FC3E7}"/>
              </a:ext>
            </a:extLst>
          </p:cNvPr>
          <p:cNvCxnSpPr/>
          <p:nvPr/>
        </p:nvCxnSpPr>
        <p:spPr>
          <a:xfrm>
            <a:off x="6853561" y="3429000"/>
            <a:ext cx="3107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0928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a:extLst>
            <a:ext uri="{FF2B5EF4-FFF2-40B4-BE49-F238E27FC236}">
              <a16:creationId xmlns:a16="http://schemas.microsoft.com/office/drawing/2014/main" id="{195975E0-E9AC-6BA3-3042-00B6293BFE16}"/>
            </a:ext>
          </a:extLst>
        </p:cNvPr>
        <p:cNvGrpSpPr/>
        <p:nvPr/>
      </p:nvGrpSpPr>
      <p:grpSpPr>
        <a:xfrm>
          <a:off x="0" y="0"/>
          <a:ext cx="0" cy="0"/>
          <a:chOff x="0" y="0"/>
          <a:chExt cx="0" cy="0"/>
        </a:xfrm>
      </p:grpSpPr>
      <p:pic>
        <p:nvPicPr>
          <p:cNvPr id="93" name="Google Shape;93;p2">
            <a:extLst>
              <a:ext uri="{FF2B5EF4-FFF2-40B4-BE49-F238E27FC236}">
                <a16:creationId xmlns:a16="http://schemas.microsoft.com/office/drawing/2014/main" id="{1BB9B9F4-6EB3-98AE-46FF-A80499BEE99D}"/>
              </a:ext>
            </a:extLst>
          </p:cNvPr>
          <p:cNvPicPr preferRelativeResize="0"/>
          <p:nvPr/>
        </p:nvPicPr>
        <p:blipFill rotWithShape="1">
          <a:blip r:embed="rId3">
            <a:alphaModFix/>
          </a:blip>
          <a:srcRect/>
          <a:stretch/>
        </p:blipFill>
        <p:spPr>
          <a:xfrm>
            <a:off x="0" y="75575"/>
            <a:ext cx="12192000" cy="6858000"/>
          </a:xfrm>
          <a:prstGeom prst="rect">
            <a:avLst/>
          </a:prstGeom>
          <a:noFill/>
          <a:ln>
            <a:noFill/>
          </a:ln>
        </p:spPr>
      </p:pic>
      <p:pic>
        <p:nvPicPr>
          <p:cNvPr id="95" name="Google Shape;95;p2">
            <a:extLst>
              <a:ext uri="{FF2B5EF4-FFF2-40B4-BE49-F238E27FC236}">
                <a16:creationId xmlns:a16="http://schemas.microsoft.com/office/drawing/2014/main" id="{4903D40B-39A9-589F-D463-9C5256086FF0}"/>
              </a:ext>
            </a:extLst>
          </p:cNvPr>
          <p:cNvPicPr preferRelativeResize="0">
            <a:picLocks noGrp="1"/>
          </p:cNvPicPr>
          <p:nvPr>
            <p:ph type="body" idx="1"/>
          </p:nvPr>
        </p:nvPicPr>
        <p:blipFill rotWithShape="1">
          <a:blip r:embed="rId4">
            <a:alphaModFix/>
          </a:blip>
          <a:srcRect/>
          <a:stretch/>
        </p:blipFill>
        <p:spPr>
          <a:xfrm>
            <a:off x="8820665" y="57075"/>
            <a:ext cx="3159315" cy="970831"/>
          </a:xfrm>
          <a:prstGeom prst="rect">
            <a:avLst/>
          </a:prstGeom>
          <a:noFill/>
          <a:ln>
            <a:noFill/>
          </a:ln>
        </p:spPr>
      </p:pic>
      <p:sp>
        <p:nvSpPr>
          <p:cNvPr id="5" name="Google Shape;94;p2">
            <a:extLst>
              <a:ext uri="{FF2B5EF4-FFF2-40B4-BE49-F238E27FC236}">
                <a16:creationId xmlns:a16="http://schemas.microsoft.com/office/drawing/2014/main" id="{0E647011-8FF4-9C53-122A-670BA68E804D}"/>
              </a:ext>
            </a:extLst>
          </p:cNvPr>
          <p:cNvSpPr txBox="1">
            <a:spLocks/>
          </p:cNvSpPr>
          <p:nvPr/>
        </p:nvSpPr>
        <p:spPr>
          <a:xfrm>
            <a:off x="763069" y="5260843"/>
            <a:ext cx="9437375" cy="132556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r>
              <a:rPr lang="es-MX" sz="2000" b="1" dirty="0">
                <a:solidFill>
                  <a:srgbClr val="000000"/>
                </a:solidFill>
                <a:latin typeface="Arial" panose="020B0604020202020204" pitchFamily="34" charset="0"/>
                <a:ea typeface="Arial"/>
                <a:cs typeface="Arial" panose="020B0604020202020204" pitchFamily="34" charset="0"/>
                <a:sym typeface="Arial"/>
              </a:rPr>
              <a:t> </a:t>
            </a: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s-MX" sz="2000" b="1" dirty="0">
              <a:solidFill>
                <a:srgbClr val="000000"/>
              </a:solidFill>
              <a:latin typeface="Arial" panose="020B0604020202020204" pitchFamily="34" charset="0"/>
              <a:ea typeface="Arial"/>
              <a:cs typeface="Arial" panose="020B0604020202020204" pitchFamily="34" charset="0"/>
              <a:sym typeface="Arial"/>
            </a:endParaRPr>
          </a:p>
          <a:p>
            <a:pPr algn="just">
              <a:buClr>
                <a:srgbClr val="004074"/>
              </a:buClr>
              <a:buSzPts val="4400"/>
              <a:buFont typeface="Arial"/>
              <a:buNone/>
            </a:pPr>
            <a:endParaRPr lang="en-US" sz="2000" b="1" dirty="0">
              <a:solidFill>
                <a:srgbClr val="004074"/>
              </a:solidFill>
              <a:latin typeface="Arial" panose="020B0604020202020204" pitchFamily="34" charset="0"/>
              <a:ea typeface="Arial"/>
              <a:cs typeface="Arial" panose="020B0604020202020204" pitchFamily="34" charset="0"/>
              <a:sym typeface="Arial"/>
            </a:endParaRPr>
          </a:p>
        </p:txBody>
      </p:sp>
      <p:sp>
        <p:nvSpPr>
          <p:cNvPr id="4" name="CuadroTexto 3">
            <a:extLst>
              <a:ext uri="{FF2B5EF4-FFF2-40B4-BE49-F238E27FC236}">
                <a16:creationId xmlns:a16="http://schemas.microsoft.com/office/drawing/2014/main" id="{D223CEBF-55D8-C588-F66D-EEBB259F1FE8}"/>
              </a:ext>
            </a:extLst>
          </p:cNvPr>
          <p:cNvSpPr txBox="1"/>
          <p:nvPr/>
        </p:nvSpPr>
        <p:spPr>
          <a:xfrm>
            <a:off x="763069" y="1536353"/>
            <a:ext cx="8057596" cy="275717"/>
          </a:xfrm>
          <a:prstGeom prst="rect">
            <a:avLst/>
          </a:prstGeom>
          <a:noFill/>
        </p:spPr>
        <p:txBody>
          <a:bodyPr wrap="square">
            <a:spAutoFit/>
          </a:bodyPr>
          <a:lstStyle/>
          <a:p>
            <a:pPr marL="342900" marR="0" lvl="0" indent="-342900" algn="just" defTabSz="914400" rtl="0" eaLnBrk="1" fontAlgn="base" latinLnBrk="0" hangingPunct="1">
              <a:lnSpc>
                <a:spcPct val="70000"/>
              </a:lnSpc>
              <a:spcBef>
                <a:spcPct val="20000"/>
              </a:spcBef>
              <a:spcAft>
                <a:spcPct val="0"/>
              </a:spcAft>
              <a:buClrTx/>
              <a:buSzTx/>
              <a:buFont typeface="Arial" panose="020B0604020202020204" pitchFamily="34" charset="0"/>
              <a:buChar char="•"/>
              <a:tabLst/>
              <a:defRPr/>
            </a:pPr>
            <a:endParaRPr kumimoji="0" lang="es-ES_tradnl" altLang="es-ES_tradnl" sz="1600" b="1" i="0" u="none" strike="noStrike" kern="1200" cap="none" spc="0" normalizeH="0" baseline="0" noProof="0" dirty="0">
              <a:ln>
                <a:noFill/>
              </a:ln>
              <a:solidFill>
                <a:prstClr val="black"/>
              </a:solidFill>
              <a:effectLst/>
              <a:uLnTx/>
              <a:uFillTx/>
              <a:latin typeface="Calibri"/>
              <a:ea typeface="MS PGothic" panose="020B0600070205080204" pitchFamily="34" charset="-128"/>
              <a:cs typeface="+mn-cs"/>
            </a:endParaRPr>
          </a:p>
        </p:txBody>
      </p:sp>
      <p:sp>
        <p:nvSpPr>
          <p:cNvPr id="3" name="CuadroTexto 2">
            <a:extLst>
              <a:ext uri="{FF2B5EF4-FFF2-40B4-BE49-F238E27FC236}">
                <a16:creationId xmlns:a16="http://schemas.microsoft.com/office/drawing/2014/main" id="{017A9823-548B-9B86-1B61-5A2F8847FA73}"/>
              </a:ext>
            </a:extLst>
          </p:cNvPr>
          <p:cNvSpPr txBox="1"/>
          <p:nvPr/>
        </p:nvSpPr>
        <p:spPr>
          <a:xfrm>
            <a:off x="638782" y="681266"/>
            <a:ext cx="10342896" cy="5623078"/>
          </a:xfrm>
          <a:prstGeom prst="rect">
            <a:avLst/>
          </a:prstGeom>
          <a:noFill/>
        </p:spPr>
        <p:txBody>
          <a:bodyPr wrap="square">
            <a:spAutoFit/>
          </a:bodyPr>
          <a:lstStyle/>
          <a:p>
            <a:pPr marL="0" indent="0" algn="ctr">
              <a:buNone/>
              <a:defRPr/>
            </a:pPr>
            <a:r>
              <a:rPr lang="es-MX" sz="3600" b="1" dirty="0">
                <a:solidFill>
                  <a:schemeClr val="bg2"/>
                </a:solidFill>
              </a:rPr>
              <a:t>La Acción de Tutela – Art. 86 y </a:t>
            </a:r>
            <a:r>
              <a:rPr lang="es-MX" sz="3600" b="1" dirty="0" err="1">
                <a:solidFill>
                  <a:schemeClr val="bg2"/>
                </a:solidFill>
              </a:rPr>
              <a:t>Dcto</a:t>
            </a:r>
            <a:r>
              <a:rPr lang="es-MX" sz="3600" b="1" dirty="0">
                <a:solidFill>
                  <a:schemeClr val="bg2"/>
                </a:solidFill>
              </a:rPr>
              <a:t> 2591/91</a:t>
            </a:r>
          </a:p>
          <a:p>
            <a:pPr marL="457200" indent="-457200" eaLnBrk="1" hangingPunct="1">
              <a:buFont typeface="Arial" panose="020B0604020202020204" pitchFamily="34" charset="0"/>
              <a:buChar char="•"/>
            </a:pPr>
            <a:r>
              <a:rPr lang="es-CO" altLang="es-CO" sz="2800" b="1" dirty="0"/>
              <a:t>Derechos que protege:  Derechos Fundamentales. </a:t>
            </a:r>
          </a:p>
          <a:p>
            <a:pPr lvl="0" fontAlgn="base">
              <a:lnSpc>
                <a:spcPct val="90000"/>
              </a:lnSpc>
              <a:spcBef>
                <a:spcPct val="20000"/>
              </a:spcBef>
              <a:spcAft>
                <a:spcPct val="0"/>
              </a:spcAft>
              <a:buClrTx/>
            </a:pPr>
            <a:endParaRPr lang="es-CO" altLang="es-CO" sz="10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buFontTx/>
              <a:buChar char="-"/>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Los contenidos en el Titulo II capítulo I de la Constitución, con excepción del derecho a la paz y el derecho al trabajo. </a:t>
            </a:r>
          </a:p>
          <a:p>
            <a:pPr lvl="0" algn="just" fontAlgn="base">
              <a:spcBef>
                <a:spcPct val="20000"/>
              </a:spcBef>
              <a:spcAft>
                <a:spcPct val="0"/>
              </a:spcAft>
              <a:buClrTx/>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lvl="0" algn="just" fontAlgn="base">
              <a:spcBef>
                <a:spcPct val="20000"/>
              </a:spcBef>
              <a:spcAft>
                <a:spcPct val="0"/>
              </a:spcAft>
              <a:buClrTx/>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Los que la Constitución expresamente señala como derechos fundamentales. </a:t>
            </a:r>
            <a:r>
              <a:rPr lang="es-CO" altLang="es-CO" sz="1800" kern="1200" dirty="0" err="1">
                <a:solidFill>
                  <a:prstClr val="black"/>
                </a:solidFill>
                <a:latin typeface="Arial" panose="020B0604020202020204" pitchFamily="34" charset="0"/>
                <a:ea typeface="MS PGothic" panose="020B0600070205080204" pitchFamily="34" charset="-128"/>
                <a:cs typeface="Arial" panose="020B0604020202020204" pitchFamily="34" charset="0"/>
              </a:rPr>
              <a:t>Ej</a:t>
            </a: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Art. 44.</a:t>
            </a:r>
          </a:p>
          <a:p>
            <a:pPr lvl="0" algn="just" fontAlgn="base">
              <a:spcBef>
                <a:spcPct val="20000"/>
              </a:spcBef>
              <a:spcAft>
                <a:spcPct val="0"/>
              </a:spcAft>
              <a:buClrTx/>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lvl="0" algn="just" fontAlgn="base">
              <a:spcBef>
                <a:spcPct val="20000"/>
              </a:spcBef>
              <a:spcAft>
                <a:spcPct val="0"/>
              </a:spcAft>
              <a:buClrTx/>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Los Derechos fundamentales por conexidad. </a:t>
            </a:r>
          </a:p>
          <a:p>
            <a:pPr lvl="0" algn="just" fontAlgn="base">
              <a:spcBef>
                <a:spcPct val="20000"/>
              </a:spcBef>
              <a:spcAft>
                <a:spcPct val="0"/>
              </a:spcAft>
              <a:buClrTx/>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342900" lvl="1" indent="-342900" algn="just" fontAlgn="base">
              <a:spcBef>
                <a:spcPct val="20000"/>
              </a:spcBef>
              <a:spcAft>
                <a:spcPct val="0"/>
              </a:spcAft>
              <a:buClrTx/>
              <a:buFontTx/>
              <a:buChar char="-"/>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Los Derechos humanos reconocidos por tratados y convenios internacionales ratificados por Colombia y que prohíben su limitación en los estados de excepción. (Art. 93 C.N)</a:t>
            </a:r>
          </a:p>
          <a:p>
            <a:pPr marL="342900" lvl="1" indent="-342900" algn="just" fontAlgn="base">
              <a:spcBef>
                <a:spcPct val="20000"/>
              </a:spcBef>
              <a:spcAft>
                <a:spcPct val="0"/>
              </a:spcAft>
              <a:buClrTx/>
              <a:buFontTx/>
              <a:buChar char="-"/>
            </a:pPr>
            <a:endPar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endParaRPr>
          </a:p>
          <a:p>
            <a:pPr marL="342900" lvl="1" indent="-342900" algn="just" fontAlgn="base">
              <a:spcBef>
                <a:spcPct val="20000"/>
              </a:spcBef>
              <a:spcAft>
                <a:spcPct val="0"/>
              </a:spcAft>
              <a:buClrTx/>
              <a:buFontTx/>
              <a:buChar char="-"/>
            </a:pP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Los derechos que a pesar de no estar contenidos en la Constitución Nacional o en tratados internacionales sean inherentes a la persona humana (Art. 94 C.N). Derechos fundamentales innominados. </a:t>
            </a:r>
            <a:r>
              <a:rPr lang="es-CO" altLang="es-CO" sz="1800" kern="1200" dirty="0" err="1">
                <a:solidFill>
                  <a:prstClr val="black"/>
                </a:solidFill>
                <a:latin typeface="Arial" panose="020B0604020202020204" pitchFamily="34" charset="0"/>
                <a:ea typeface="MS PGothic" panose="020B0600070205080204" pitchFamily="34" charset="-128"/>
                <a:cs typeface="Arial" panose="020B0604020202020204" pitchFamily="34" charset="0"/>
              </a:rPr>
              <a:t>Ej</a:t>
            </a:r>
            <a:r>
              <a:rPr lang="es-CO" altLang="es-CO" sz="1800" kern="1200" dirty="0">
                <a:solidFill>
                  <a:prstClr val="black"/>
                </a:solidFill>
                <a:latin typeface="Arial" panose="020B0604020202020204" pitchFamily="34" charset="0"/>
                <a:ea typeface="MS PGothic" panose="020B0600070205080204" pitchFamily="34" charset="-128"/>
                <a:cs typeface="Arial" panose="020B0604020202020204" pitchFamily="34" charset="0"/>
              </a:rPr>
              <a:t>: dignidad humana, mínimo vital, seguridad laboral reforzada de sujetos de especial protección por parte del Estado. </a:t>
            </a:r>
          </a:p>
        </p:txBody>
      </p:sp>
    </p:spTree>
    <p:extLst>
      <p:ext uri="{BB962C8B-B14F-4D97-AF65-F5344CB8AC3E}">
        <p14:creationId xmlns:p14="http://schemas.microsoft.com/office/powerpoint/2010/main" val="3901914312"/>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2656</TotalTime>
  <Words>6575</Words>
  <Application>Microsoft Office PowerPoint</Application>
  <PresentationFormat>Panorámica</PresentationFormat>
  <Paragraphs>1119</Paragraphs>
  <Slides>54</Slides>
  <Notes>54</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54</vt:i4>
      </vt:variant>
    </vt:vector>
  </HeadingPairs>
  <TitlesOfParts>
    <vt:vector size="58" baseType="lpstr">
      <vt:lpstr>Arial</vt:lpstr>
      <vt:lpstr>Calibri</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carlos andres ocampo gomez</cp:lastModifiedBy>
  <cp:revision>43</cp:revision>
  <dcterms:created xsi:type="dcterms:W3CDTF">2024-09-24T13:53:58Z</dcterms:created>
  <dcterms:modified xsi:type="dcterms:W3CDTF">2026-04-24T01:27:47Z</dcterms:modified>
</cp:coreProperties>
</file>